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2"/>
  </p:sldMasterIdLst>
  <p:notesMasterIdLst>
    <p:notesMasterId r:id="rId23"/>
  </p:notesMasterIdLst>
  <p:handoutMasterIdLst>
    <p:handoutMasterId r:id="rId24"/>
  </p:handoutMasterIdLst>
  <p:sldIdLst>
    <p:sldId id="257" r:id="rId3"/>
    <p:sldId id="263" r:id="rId4"/>
    <p:sldId id="1690" r:id="rId5"/>
    <p:sldId id="1697" r:id="rId6"/>
    <p:sldId id="1698" r:id="rId7"/>
    <p:sldId id="1564" r:id="rId8"/>
    <p:sldId id="1388" r:id="rId9"/>
    <p:sldId id="1389" r:id="rId10"/>
    <p:sldId id="1390" r:id="rId11"/>
    <p:sldId id="1391" r:id="rId12"/>
    <p:sldId id="1392" r:id="rId13"/>
    <p:sldId id="1394" r:id="rId14"/>
    <p:sldId id="1395" r:id="rId15"/>
    <p:sldId id="1396" r:id="rId16"/>
    <p:sldId id="1692" r:id="rId17"/>
    <p:sldId id="1695" r:id="rId18"/>
    <p:sldId id="1694" r:id="rId19"/>
    <p:sldId id="265" r:id="rId20"/>
    <p:sldId id="261" r:id="rId21"/>
    <p:sldId id="260" r:id="rId2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812EF06-091B-C649-9B36-3440909AA471}">
          <p14:sldIdLst>
            <p14:sldId id="257"/>
            <p14:sldId id="263"/>
          </p14:sldIdLst>
        </p14:section>
        <p14:section name="msgraph overview" id="{253E8F9A-589E-934C-85A6-A7F745F9EC2D}">
          <p14:sldIdLst>
            <p14:sldId id="1690"/>
            <p14:sldId id="1697"/>
            <p14:sldId id="1698"/>
            <p14:sldId id="1564"/>
          </p14:sldIdLst>
        </p14:section>
        <p14:section name="uwp overview" id="{0E57BD4B-A481-2C4D-A7D6-95803AC9D450}">
          <p14:sldIdLst>
            <p14:sldId id="1388"/>
            <p14:sldId id="1389"/>
            <p14:sldId id="1390"/>
            <p14:sldId id="1391"/>
            <p14:sldId id="1392"/>
            <p14:sldId id="1394"/>
            <p14:sldId id="1395"/>
            <p14:sldId id="1396"/>
            <p14:sldId id="1692"/>
            <p14:sldId id="1695"/>
            <p14:sldId id="1694"/>
            <p14:sldId id="265"/>
          </p14:sldIdLst>
        </p14:section>
        <p14:section name="outro" id="{5EDE06FE-41B8-A44F-B73C-D701A9879EB7}">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08" autoAdjust="0"/>
    <p:restoredTop sz="75437" autoAdjust="0"/>
  </p:normalViewPr>
  <p:slideViewPr>
    <p:cSldViewPr snapToGrid="0">
      <p:cViewPr varScale="1">
        <p:scale>
          <a:sx n="79" d="100"/>
          <a:sy n="79" d="100"/>
        </p:scale>
        <p:origin x="27" y="147"/>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commentAuthors" Target="commentAuthor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6/19/2018 9:42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6/19/2018 9:42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latin typeface="Segoe UI" pitchFamily="34" charset="0"/>
              </a:rPr>
              <a:t>Office 365 </a:t>
            </a:r>
            <a:r>
              <a:rPr lang="en-US"/>
              <a:t>CloudRoadShow</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2327C7D-3932-4A42-9B27-37D16E2CA4F4}" type="datetime8">
              <a:rPr lang="en-US" smtClean="0"/>
              <a:t>6/19/2018 9:42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16849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latin typeface="Segoe UI" pitchFamily="34" charset="0"/>
              </a:rPr>
              <a:t>Office 365 </a:t>
            </a:r>
            <a:r>
              <a:rPr lang="en-US"/>
              <a:t>CloudRoadShow</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DC026-1C03-4889-916C-8810DF3A63C0}" type="datetime8">
              <a:rPr lang="en-US" smtClean="0"/>
              <a:t>6/19/2018 9:42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010814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latin typeface="Segoe UI" pitchFamily="34" charset="0"/>
              </a:rPr>
              <a:t>Office 365 </a:t>
            </a:r>
            <a:r>
              <a:rPr lang="en-US"/>
              <a:t>CloudRoadShow</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0213D2C-02BC-420B-94AC-ECC0484F8CC3}" type="datetime8">
              <a:rPr lang="en-US" smtClean="0"/>
              <a:t>6/19/2018 9:42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404186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latin typeface="Segoe UI" pitchFamily="34" charset="0"/>
              </a:rPr>
              <a:t>Office 365 </a:t>
            </a:r>
            <a:r>
              <a:rPr lang="en-US"/>
              <a:t>CloudRoadShow</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23DB156-0E13-497A-A94E-4FC8A07A1ABE}" type="datetime8">
              <a:rPr lang="en-US" smtClean="0"/>
              <a:t>6/19/2018 9:42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1340841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971155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Our Office 365 developer vision focuses on the</a:t>
            </a:r>
            <a:r>
              <a:rPr lang="en-US" baseline="0" dirty="0"/>
              <a:t> </a:t>
            </a:r>
            <a:r>
              <a:rPr lang="en-US" dirty="0"/>
              <a:t>Users’ experience and their data.</a:t>
            </a:r>
            <a:r>
              <a:rPr lang="en-US" baseline="0" dirty="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a:p>
          <a:p>
            <a:endParaRPr lang="en-US" dirty="0"/>
          </a:p>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6/19/2018</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52161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All Office 365 cloud services, including SharePoint Online, and Microsoft Graph, leverage Azure AD for authentication and authorization</a:t>
            </a:r>
          </a:p>
          <a:p>
            <a:pPr marL="171450" indent="-171450">
              <a:buFont typeface="Arial" panose="020B0604020202020204" pitchFamily="34" charset="0"/>
              <a:buChar char="•"/>
            </a:pPr>
            <a:r>
              <a:rPr lang="en-US" dirty="0"/>
              <a:t>This means there is a single authentication flow to use Office 365 applications as well as those created to leverage the Microsoft Graph</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472773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All Office 365 cloud services, including SharePoint Online, and Microsoft Graph, leverage Azure AD for authentication and authorization</a:t>
            </a:r>
          </a:p>
          <a:p>
            <a:pPr marL="171450" indent="-171450">
              <a:buFont typeface="Arial" panose="020B0604020202020204" pitchFamily="34" charset="0"/>
              <a:buChar char="•"/>
            </a:pPr>
            <a:r>
              <a:rPr lang="en-US" dirty="0"/>
              <a:t>This means there is a single authentication flow to use Office 365 applications as well as those created to leverage the Microsoft Graph</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261718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latin typeface="+mn-lt"/>
            </a:endParaRPr>
          </a:p>
          <a:p>
            <a:r>
              <a:rPr lang="en-US" sz="900" dirty="0">
                <a:latin typeface="+mn-lt"/>
              </a:rPr>
              <a:t>Platform convergence has been a journey which ends today with Windows 10</a:t>
            </a:r>
          </a:p>
          <a:p>
            <a:pPr marL="171450" indent="-171450">
              <a:buFont typeface="Arial" panose="020B0604020202020204" pitchFamily="34" charset="0"/>
              <a:buChar char="•"/>
            </a:pPr>
            <a:r>
              <a:rPr lang="en-US" sz="900" dirty="0">
                <a:latin typeface="+mn-lt"/>
              </a:rPr>
              <a:t>We started by using the same Internet Explorer code</a:t>
            </a:r>
            <a:r>
              <a:rPr lang="en-US" sz="900" baseline="0" dirty="0">
                <a:latin typeface="+mn-lt"/>
              </a:rPr>
              <a:t> + engine on </a:t>
            </a:r>
            <a:r>
              <a:rPr lang="en-US" sz="900" dirty="0">
                <a:latin typeface="+mn-lt"/>
              </a:rPr>
              <a:t>Windows Phone 7.5 and Xbox 360;</a:t>
            </a:r>
            <a:r>
              <a:rPr lang="en-US" sz="900" baseline="0" dirty="0">
                <a:latin typeface="+mn-lt"/>
              </a:rPr>
              <a:t> and we started implementing the Microsoft modern design language.</a:t>
            </a:r>
            <a:endParaRPr lang="en-US" sz="900" dirty="0">
              <a:latin typeface="+mn-lt"/>
            </a:endParaRPr>
          </a:p>
          <a:p>
            <a:pPr marL="171450" indent="-171450">
              <a:buFont typeface="Arial" panose="020B0604020202020204" pitchFamily="34" charset="0"/>
              <a:buChar char="•"/>
            </a:pPr>
            <a:r>
              <a:rPr lang="en-US" sz="900" dirty="0">
                <a:latin typeface="+mn-lt"/>
              </a:rPr>
              <a:t>With the release of Windows 8, we converged the Windows kernel</a:t>
            </a:r>
            <a:r>
              <a:rPr lang="en-US" sz="900" baseline="0" dirty="0">
                <a:latin typeface="+mn-lt"/>
              </a:rPr>
              <a:t> (which aligns, among other things, the HAL and driver models)</a:t>
            </a:r>
            <a:r>
              <a:rPr lang="en-US" sz="900" dirty="0">
                <a:latin typeface="+mn-lt"/>
              </a:rPr>
              <a:t>. Windows Phone 8 took advantage of new</a:t>
            </a:r>
            <a:r>
              <a:rPr lang="en-US" sz="900" baseline="0" dirty="0">
                <a:latin typeface="+mn-lt"/>
              </a:rPr>
              <a:t> lighter-weight kernel to enable multiple CPUs and other improvements, and the</a:t>
            </a:r>
            <a:r>
              <a:rPr lang="en-US" sz="900" dirty="0">
                <a:latin typeface="+mn-lt"/>
              </a:rPr>
              <a:t> Xbox One was built on top of Windows 8.</a:t>
            </a:r>
            <a:br>
              <a:rPr lang="en-US" sz="900" dirty="0">
                <a:latin typeface="+mn-lt"/>
              </a:rPr>
            </a:br>
            <a:r>
              <a:rPr lang="en-US" sz="900" dirty="0">
                <a:latin typeface="+mn-lt"/>
              </a:rPr>
              <a:t>Xbox also introduced xJS,</a:t>
            </a:r>
            <a:r>
              <a:rPr lang="en-US" sz="900" baseline="0" dirty="0">
                <a:latin typeface="+mn-lt"/>
              </a:rPr>
              <a:t> Xbox’s version of WinJS </a:t>
            </a:r>
            <a:r>
              <a:rPr lang="en-US" sz="900" dirty="0">
                <a:latin typeface="+mn-lt"/>
              </a:rPr>
              <a:t>so developers could write apps in HTML/WinJS the same framework as available on Windows 8.</a:t>
            </a:r>
          </a:p>
          <a:p>
            <a:pPr marL="171450" indent="-171450">
              <a:buFont typeface="Arial" panose="020B0604020202020204" pitchFamily="34" charset="0"/>
              <a:buChar char="•"/>
            </a:pPr>
            <a:r>
              <a:rPr lang="en-US" sz="900" dirty="0">
                <a:latin typeface="+mn-lt"/>
              </a:rPr>
              <a:t>With the release of Windows Phone 8.1 the runtimes from Windows 8.1 and phone came together as well – continuing up the Windows stack</a:t>
            </a:r>
            <a:r>
              <a:rPr lang="en-US" sz="900" baseline="0" dirty="0">
                <a:latin typeface="+mn-lt"/>
              </a:rPr>
              <a:t> and building upon the kernel convergence that happened in 8.0 – aligning the app models and API set, bringing </a:t>
            </a:r>
            <a:r>
              <a:rPr lang="en-US" sz="900" dirty="0">
                <a:latin typeface="+mn-lt"/>
              </a:rPr>
              <a:t>90%+ API convergence and unification/convergence</a:t>
            </a:r>
            <a:r>
              <a:rPr lang="en-US" sz="900" baseline="0" dirty="0">
                <a:latin typeface="+mn-lt"/>
              </a:rPr>
              <a:t> of </a:t>
            </a:r>
            <a:r>
              <a:rPr lang="en-US" sz="900" dirty="0">
                <a:latin typeface="+mn-lt"/>
              </a:rPr>
              <a:t>things like Windows Notification Services, back-stack behavior, sharing contracts, live tiles, etc.</a:t>
            </a:r>
          </a:p>
          <a:p>
            <a:pPr marL="171450" indent="-171450">
              <a:buFont typeface="Arial" panose="020B0604020202020204" pitchFamily="34" charset="0"/>
              <a:buChar char="•"/>
            </a:pPr>
            <a:r>
              <a:rPr lang="en-US" sz="900" dirty="0">
                <a:latin typeface="+mn-lt"/>
              </a:rPr>
              <a:t>With Windows 10, we bring complete the unification</a:t>
            </a:r>
            <a:r>
              <a:rPr lang="en-US" sz="900" baseline="0" dirty="0">
                <a:latin typeface="+mn-lt"/>
              </a:rPr>
              <a:t> of Windows families, and now provide a Windows core that can be used on embedded and IoT devices.</a:t>
            </a:r>
            <a:endParaRPr lang="en-US" sz="900" dirty="0">
              <a:latin typeface="+mn-lt"/>
            </a:endParaRPr>
          </a:p>
          <a:p>
            <a:pPr defTabSz="894250">
              <a:lnSpc>
                <a:spcPct val="100000"/>
              </a:lnSpc>
              <a:spcAft>
                <a:spcPts val="0"/>
              </a:spcAft>
              <a:defRPr/>
            </a:pPr>
            <a:endParaRPr lang="en-US" dirty="0"/>
          </a:p>
          <a:p>
            <a:pPr defTabSz="894250">
              <a:lnSpc>
                <a:spcPct val="100000"/>
              </a:lnSpc>
              <a:spcAft>
                <a:spcPts val="0"/>
              </a:spcAft>
              <a:defRPr/>
            </a:pPr>
            <a:endParaRPr lang="en-US" dirty="0"/>
          </a:p>
          <a:p>
            <a:pPr defTabSz="894250">
              <a:lnSpc>
                <a:spcPct val="100000"/>
              </a:lnSpc>
              <a:spcAft>
                <a:spcPts val="0"/>
              </a:spcAft>
              <a:defRPr/>
            </a:pPr>
            <a:r>
              <a:rPr lang="en-US" baseline="0" dirty="0"/>
              <a:t>Background data:</a:t>
            </a:r>
            <a:endParaRPr lang="en-US" dirty="0"/>
          </a:p>
          <a:p>
            <a:pPr defTabSz="894250">
              <a:lnSpc>
                <a:spcPct val="100000"/>
              </a:lnSpc>
              <a:spcAft>
                <a:spcPts val="0"/>
              </a:spcAft>
              <a:defRPr/>
            </a:pPr>
            <a:r>
              <a:rPr lang="en-US" baseline="0" dirty="0"/>
              <a:t>9/15/11 Windows Phone 7.5</a:t>
            </a:r>
            <a:endParaRPr lang="en-US" dirty="0"/>
          </a:p>
          <a:p>
            <a:r>
              <a:rPr lang="en-US" dirty="0"/>
              <a:t>10/26/12 Windows</a:t>
            </a:r>
            <a:r>
              <a:rPr lang="en-US" baseline="0" dirty="0"/>
              <a:t> 8</a:t>
            </a:r>
          </a:p>
          <a:p>
            <a:pPr defTabSz="894250">
              <a:lnSpc>
                <a:spcPct val="100000"/>
              </a:lnSpc>
              <a:spcAft>
                <a:spcPts val="0"/>
              </a:spcAft>
              <a:defRPr/>
            </a:pPr>
            <a:r>
              <a:rPr lang="en-US" baseline="0" dirty="0"/>
              <a:t>10/29/12 Windows Phone 8</a:t>
            </a:r>
            <a:endParaRPr lang="en-US" dirty="0"/>
          </a:p>
          <a:p>
            <a:r>
              <a:rPr lang="en-US" baseline="0" dirty="0"/>
              <a:t>10/18/13 Windows 8.1</a:t>
            </a:r>
          </a:p>
          <a:p>
            <a:r>
              <a:rPr lang="en-US" baseline="0" dirty="0"/>
              <a:t>11/22/13 Xbox One</a:t>
            </a:r>
          </a:p>
          <a:p>
            <a:r>
              <a:rPr lang="en-US" baseline="0" dirty="0"/>
              <a:t>4/8/14 Windows 8.1 Update</a:t>
            </a:r>
          </a:p>
          <a:p>
            <a:r>
              <a:rPr lang="en-US" baseline="0" dirty="0"/>
              <a:t>3/26/14 Windows Phone 8.1</a:t>
            </a:r>
          </a:p>
          <a:p>
            <a:endParaRPr lang="en-US" dirty="0"/>
          </a:p>
          <a:p>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7</a:t>
            </a:fld>
            <a:endParaRPr lang="en-US" dirty="0">
              <a:solidFill>
                <a:prstClr val="black"/>
              </a:solidFill>
              <a:latin typeface="Arial"/>
            </a:endParaRPr>
          </a:p>
        </p:txBody>
      </p:sp>
    </p:spTree>
    <p:extLst>
      <p:ext uri="{BB962C8B-B14F-4D97-AF65-F5344CB8AC3E}">
        <p14:creationId xmlns:p14="http://schemas.microsoft.com/office/powerpoint/2010/main" val="41718374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To bring the family</a:t>
            </a:r>
            <a:r>
              <a:rPr lang="en-US" baseline="0" dirty="0"/>
              <a:t> together, Windows 10 is built upon a unified core (the Windows core) and a unified app platform (Universal Windows platform), meaning that all of our device families run Windows at their core. This provides the consistency that users need and the tailored experiences desire. </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Gone are the days of Microsoft maintaining a number of code-bases that works to build bridges across silos; Windows has evolved to do that itself. And gone are the days of ISVs doing this as well – targeting Windows provides a single roadmap to the billion+ Windows screens.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dirty="0"/>
              <a:t>Enabling</a:t>
            </a:r>
            <a:r>
              <a:rPr lang="en-US" baseline="0" dirty="0"/>
              <a:t> this consistent, yet tailored, Windows experience are a number of services:</a:t>
            </a:r>
            <a:endParaRPr lang="en-US" dirty="0"/>
          </a:p>
          <a:p>
            <a:pPr marL="514350" lvl="1" indent="-171450">
              <a:buFont typeface="Arial" panose="020B0604020202020204" pitchFamily="34" charset="0"/>
              <a:buChar char="•"/>
            </a:pPr>
            <a:r>
              <a:rPr lang="en-US" sz="800" dirty="0"/>
              <a:t>Adaptive UX:</a:t>
            </a:r>
            <a:r>
              <a:rPr lang="en-US" sz="800" baseline="0" dirty="0"/>
              <a:t> User interface design that adapts and reacts to the device family it’s running on</a:t>
            </a:r>
          </a:p>
          <a:p>
            <a:pPr marL="514350" lvl="1" indent="-171450">
              <a:buFont typeface="Arial" panose="020B0604020202020204" pitchFamily="34" charset="0"/>
              <a:buChar char="•"/>
            </a:pPr>
            <a:r>
              <a:rPr lang="en-US" sz="800" baseline="0" dirty="0"/>
              <a:t>Natural user inputs: Speech, natural ink, gesture and facial recognition</a:t>
            </a:r>
          </a:p>
          <a:p>
            <a:pPr marL="514350" lvl="1" indent="-171450">
              <a:buFont typeface="Arial" panose="020B0604020202020204" pitchFamily="34" charset="0"/>
              <a:buChar char="•"/>
            </a:pPr>
            <a:r>
              <a:rPr lang="en-US" sz="800" baseline="0" dirty="0"/>
              <a:t>Cloud-based intelligent services: Cortana AI, personal hubs, OneDrive, Office 365, Windows notification services, credential locker</a:t>
            </a:r>
          </a:p>
          <a:p>
            <a:pPr marL="514350" lvl="1" indent="-171450">
              <a:buFont typeface="Arial" panose="020B0604020202020204" pitchFamily="34" charset="0"/>
              <a:buChar char="•"/>
            </a:pPr>
            <a:r>
              <a:rPr lang="en-US" sz="800" baseline="0" dirty="0"/>
              <a:t>Windows Store: Universally available apps and games, digital media</a:t>
            </a:r>
          </a:p>
          <a:p>
            <a:pPr marL="0" indent="0">
              <a:buFont typeface="Arial" panose="020B0604020202020204" pitchFamily="34" charset="0"/>
              <a:buNone/>
            </a:pPr>
            <a:endParaRPr lang="en-US" sz="800" baseline="0" dirty="0"/>
          </a:p>
          <a:p>
            <a:pPr marL="0" indent="0">
              <a:buFont typeface="Arial" panose="020B0604020202020204" pitchFamily="34" charset="0"/>
              <a:buNone/>
            </a:pPr>
            <a:r>
              <a:rPr lang="en-US" sz="800" baseline="0" dirty="0"/>
              <a:t>For the app builder, this also means that you can build one Windows solution that runs across all of the Windows device families, and use these Windows services to tailor your experience at runtime.</a:t>
            </a:r>
            <a:endParaRPr lang="en-US" sz="800"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8</a:t>
            </a:fld>
            <a:endParaRPr lang="en-US" dirty="0">
              <a:solidFill>
                <a:prstClr val="black"/>
              </a:solidFill>
              <a:latin typeface="Arial"/>
            </a:endParaRPr>
          </a:p>
        </p:txBody>
      </p:sp>
    </p:spTree>
    <p:extLst>
      <p:ext uri="{BB962C8B-B14F-4D97-AF65-F5344CB8AC3E}">
        <p14:creationId xmlns:p14="http://schemas.microsoft.com/office/powerpoint/2010/main" val="3339631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Office 365 </a:t>
            </a:r>
            <a:r>
              <a:rPr lang="en-US"/>
              <a:t>CloudRoadShow</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FFF1589-6F49-4C57-8FF6-CDAD7C0A191A}" type="datetime8">
              <a:rPr lang="en-US" smtClean="0"/>
              <a:t>6/19/2018 9:42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509848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latin typeface="Segoe UI" pitchFamily="34" charset="0"/>
              </a:rPr>
              <a:t>Office 365 </a:t>
            </a:r>
            <a:r>
              <a:rPr lang="en-US"/>
              <a:t>CloudRoadShow</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7BABD5E-AC01-4D11-BC9D-576CA8D50D63}" type="datetime8">
              <a:rPr lang="en-US" smtClean="0"/>
              <a:t>6/19/2018 9:42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6526293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2" name="Footer Placeholder 1"/>
          <p:cNvSpPr>
            <a:spLocks noGrp="1"/>
          </p:cNvSpPr>
          <p:nvPr>
            <p:ph type="ftr" sz="quarter" idx="11"/>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621173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6"/>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21203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50" r:id="rId27"/>
    <p:sldLayoutId id="2147484551" r:id="rId28"/>
    <p:sldLayoutId id="2147484553" r:id="rId29"/>
    <p:sldLayoutId id="2147484554" r:id="rId3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23.png"/><Relationship Id="rId21" Type="http://schemas.openxmlformats.org/officeDocument/2006/relationships/image" Target="../media/image41.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notesSlide" Target="../notesSlides/notesSlide7.xml"/><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Layout" Target="../slideLayouts/slideLayout11.xml"/><Relationship Id="rId6" Type="http://schemas.openxmlformats.org/officeDocument/2006/relationships/image" Target="../media/image26.png"/><Relationship Id="rId11" Type="http://schemas.openxmlformats.org/officeDocument/2006/relationships/image" Target="../media/image31.png"/><Relationship Id="rId24" Type="http://schemas.openxmlformats.org/officeDocument/2006/relationships/image" Target="../media/image44.png"/><Relationship Id="rId5" Type="http://schemas.openxmlformats.org/officeDocument/2006/relationships/image" Target="../media/image25.png"/><Relationship Id="rId15" Type="http://schemas.openxmlformats.org/officeDocument/2006/relationships/image" Target="../media/image35.png"/><Relationship Id="rId23" Type="http://schemas.openxmlformats.org/officeDocument/2006/relationships/image" Target="../media/image43.png"/><Relationship Id="rId10" Type="http://schemas.openxmlformats.org/officeDocument/2006/relationships/image" Target="../media/image30.png"/><Relationship Id="rId19" Type="http://schemas.openxmlformats.org/officeDocument/2006/relationships/image" Target="../media/image39.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 Id="rId22" Type="http://schemas.openxmlformats.org/officeDocument/2006/relationships/image" Target="../media/image4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Build Universal Windows Platform Apps with the Microsoft Graph</a:t>
            </a:r>
          </a:p>
        </p:txBody>
      </p:sp>
      <p:sp>
        <p:nvSpPr>
          <p:cNvPr id="5" name="Text Placeholder 4"/>
          <p:cNvSpPr>
            <a:spLocks noGrp="1"/>
          </p:cNvSpPr>
          <p:nvPr>
            <p:ph type="body" sz="quarter" idx="12"/>
          </p:nvPr>
        </p:nvSpPr>
        <p:spPr/>
        <p:txBody>
          <a:bodyPr/>
          <a:lstStyle/>
          <a:p>
            <a:r>
              <a:rPr lang="en-US" dirty="0"/>
              <a:t>Build UWP app using Microsoft Graph .NET SDK</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Adaptive UX</a:t>
            </a:r>
            <a:br>
              <a:rPr lang="en-US" dirty="0"/>
            </a:br>
            <a:r>
              <a:rPr lang="en-US" sz="2400" dirty="0">
                <a:latin typeface="+mn-lt"/>
              </a:rPr>
              <a:t>Same code, same controls, optimized layout</a:t>
            </a:r>
            <a:endParaRPr lang="en-US" sz="4400" dirty="0">
              <a:latin typeface="+mn-lt"/>
            </a:endParaRPr>
          </a:p>
        </p:txBody>
      </p:sp>
      <p:grpSp>
        <p:nvGrpSpPr>
          <p:cNvPr id="8" name="Group 7"/>
          <p:cNvGrpSpPr/>
          <p:nvPr/>
        </p:nvGrpSpPr>
        <p:grpSpPr>
          <a:xfrm>
            <a:off x="12700" y="1298905"/>
            <a:ext cx="12436089" cy="5287016"/>
            <a:chOff x="0" y="1438605"/>
            <a:chExt cx="12436089" cy="5287016"/>
          </a:xfrm>
        </p:grpSpPr>
        <p:grpSp>
          <p:nvGrpSpPr>
            <p:cNvPr id="5" name="Group 4"/>
            <p:cNvGrpSpPr/>
            <p:nvPr/>
          </p:nvGrpSpPr>
          <p:grpSpPr>
            <a:xfrm>
              <a:off x="0" y="1772621"/>
              <a:ext cx="12436089" cy="4953000"/>
              <a:chOff x="0" y="1772621"/>
              <a:chExt cx="12436089" cy="4953000"/>
            </a:xfrm>
          </p:grpSpPr>
          <p:pic>
            <p:nvPicPr>
              <p:cNvPr id="3" name="Picture 2"/>
              <p:cNvPicPr/>
              <p:nvPr/>
            </p:nvPicPr>
            <p:blipFill rotWithShape="1">
              <a:blip r:embed="rId3"/>
              <a:srcRect l="-1" t="26843" r="4" b="2355"/>
              <a:stretch/>
            </p:blipFill>
            <p:spPr>
              <a:xfrm>
                <a:off x="0" y="1772621"/>
                <a:ext cx="12436089" cy="4953000"/>
              </a:xfrm>
              <a:prstGeom prst="rect">
                <a:avLst/>
              </a:prstGeom>
              <a:noFill/>
              <a:ln>
                <a:noFill/>
              </a:ln>
            </p:spPr>
          </p:pic>
          <p:sp>
            <p:nvSpPr>
              <p:cNvPr id="4" name="Rectangle 3"/>
              <p:cNvSpPr/>
              <p:nvPr/>
            </p:nvSpPr>
            <p:spPr bwMode="auto">
              <a:xfrm>
                <a:off x="1371970" y="1772621"/>
                <a:ext cx="1463024" cy="170178"/>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6" name="TextBox 5"/>
            <p:cNvSpPr txBox="1"/>
            <p:nvPr/>
          </p:nvSpPr>
          <p:spPr>
            <a:xfrm>
              <a:off x="1146215" y="1770072"/>
              <a:ext cx="1828780" cy="302277"/>
            </a:xfrm>
            <a:prstGeom prst="rect">
              <a:avLst/>
            </a:prstGeom>
            <a:noFill/>
          </p:spPr>
          <p:txBody>
            <a:bodyPr wrap="none" lIns="146304" tIns="91440" rIns="146304" bIns="91440" rtlCol="0">
              <a:noAutofit/>
            </a:bodyPr>
            <a:lstStyle/>
            <a:p>
              <a:pPr algn="ctr">
                <a:lnSpc>
                  <a:spcPct val="90000"/>
                </a:lnSpc>
                <a:spcAft>
                  <a:spcPts val="600"/>
                </a:spcAft>
              </a:pPr>
              <a:r>
                <a:rPr lang="en-US" sz="1600" dirty="0">
                  <a:gradFill>
                    <a:gsLst>
                      <a:gs pos="2917">
                        <a:schemeClr val="tx1"/>
                      </a:gs>
                      <a:gs pos="30000">
                        <a:schemeClr val="tx1"/>
                      </a:gs>
                    </a:gsLst>
                    <a:lin ang="5400000" scaled="0"/>
                  </a:gradFill>
                </a:rPr>
                <a:t>Phone (portrait)</a:t>
              </a:r>
            </a:p>
          </p:txBody>
        </p:sp>
        <p:sp>
          <p:nvSpPr>
            <p:cNvPr id="7" name="TextBox 6"/>
            <p:cNvSpPr txBox="1"/>
            <p:nvPr/>
          </p:nvSpPr>
          <p:spPr>
            <a:xfrm>
              <a:off x="7315505" y="1438605"/>
              <a:ext cx="1828780" cy="302277"/>
            </a:xfrm>
            <a:prstGeom prst="rect">
              <a:avLst/>
            </a:prstGeom>
            <a:noFill/>
          </p:spPr>
          <p:txBody>
            <a:bodyPr wrap="none" lIns="146304" tIns="91440" rIns="146304" bIns="91440" rtlCol="0">
              <a:noAutofit/>
            </a:bodyPr>
            <a:lstStyle/>
            <a:p>
              <a:pPr algn="ctr">
                <a:lnSpc>
                  <a:spcPct val="90000"/>
                </a:lnSpc>
                <a:spcAft>
                  <a:spcPts val="600"/>
                </a:spcAft>
              </a:pPr>
              <a:r>
                <a:rPr lang="en-US" sz="1600" dirty="0">
                  <a:gradFill>
                    <a:gsLst>
                      <a:gs pos="2917">
                        <a:schemeClr val="tx1"/>
                      </a:gs>
                      <a:gs pos="30000">
                        <a:schemeClr val="tx1"/>
                      </a:gs>
                    </a:gsLst>
                    <a:lin ang="5400000" scaled="0"/>
                  </a:gradFill>
                </a:rPr>
                <a:t>Tablet (landscape)/desktop</a:t>
              </a:r>
            </a:p>
          </p:txBody>
        </p:sp>
      </p:grpSp>
      <p:sp>
        <p:nvSpPr>
          <p:cNvPr id="14" name="Freeform 13"/>
          <p:cNvSpPr>
            <a:spLocks noChangeAspect="1" noEditPoints="1"/>
          </p:cNvSpPr>
          <p:nvPr/>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27388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Tailored experiences</a:t>
            </a:r>
            <a:br>
              <a:rPr lang="en-US" dirty="0"/>
            </a:br>
            <a:r>
              <a:rPr lang="en-US" sz="2400" dirty="0">
                <a:latin typeface="+mn-lt"/>
              </a:rPr>
              <a:t>Based on a set of adaptive control and enable an experience tailored to the device</a:t>
            </a:r>
            <a:endParaRPr lang="en-US" sz="4400" dirty="0">
              <a:latin typeface="+mn-lt"/>
            </a:endParaRPr>
          </a:p>
        </p:txBody>
      </p:sp>
      <p:sp>
        <p:nvSpPr>
          <p:cNvPr id="5" name="Footer Placeholder 4"/>
          <p:cNvSpPr>
            <a:spLocks noGrp="1"/>
          </p:cNvSpPr>
          <p:nvPr>
            <p:ph type="ftr" sz="quarter" idx="10"/>
          </p:nvPr>
        </p:nvSpPr>
        <p:spPr/>
        <p:txBody>
          <a:bodyPr/>
          <a:lstStyle/>
          <a:p>
            <a:endParaRPr lang="en-US" dirty="0"/>
          </a:p>
        </p:txBody>
      </p:sp>
      <p:grpSp>
        <p:nvGrpSpPr>
          <p:cNvPr id="10" name="Group 9"/>
          <p:cNvGrpSpPr/>
          <p:nvPr/>
        </p:nvGrpSpPr>
        <p:grpSpPr>
          <a:xfrm>
            <a:off x="30838" y="1298905"/>
            <a:ext cx="12405251" cy="5314955"/>
            <a:chOff x="30838" y="1438605"/>
            <a:chExt cx="12405251" cy="5314955"/>
          </a:xfrm>
        </p:grpSpPr>
        <p:pic>
          <p:nvPicPr>
            <p:cNvPr id="9" name="Picture 8"/>
            <p:cNvPicPr/>
            <p:nvPr/>
          </p:nvPicPr>
          <p:blipFill rotWithShape="1">
            <a:blip r:embed="rId3"/>
            <a:srcRect t="27500" b="1925"/>
            <a:stretch/>
          </p:blipFill>
          <p:spPr>
            <a:xfrm>
              <a:off x="30838" y="1828800"/>
              <a:ext cx="12405251" cy="4924760"/>
            </a:xfrm>
            <a:prstGeom prst="rect">
              <a:avLst/>
            </a:prstGeom>
          </p:spPr>
        </p:pic>
        <p:grpSp>
          <p:nvGrpSpPr>
            <p:cNvPr id="8" name="Group 7"/>
            <p:cNvGrpSpPr/>
            <p:nvPr/>
          </p:nvGrpSpPr>
          <p:grpSpPr>
            <a:xfrm>
              <a:off x="1146215" y="1438605"/>
              <a:ext cx="7998070" cy="633744"/>
              <a:chOff x="1146215" y="1438605"/>
              <a:chExt cx="7998070" cy="633744"/>
            </a:xfrm>
          </p:grpSpPr>
          <p:sp>
            <p:nvSpPr>
              <p:cNvPr id="4" name="Rectangle 3"/>
              <p:cNvSpPr/>
              <p:nvPr/>
            </p:nvSpPr>
            <p:spPr bwMode="auto">
              <a:xfrm>
                <a:off x="1371970" y="1772621"/>
                <a:ext cx="1463024" cy="170178"/>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extBox 5"/>
              <p:cNvSpPr txBox="1"/>
              <p:nvPr/>
            </p:nvSpPr>
            <p:spPr>
              <a:xfrm>
                <a:off x="1146215" y="1770072"/>
                <a:ext cx="1828780" cy="302277"/>
              </a:xfrm>
              <a:prstGeom prst="rect">
                <a:avLst/>
              </a:prstGeom>
              <a:noFill/>
            </p:spPr>
            <p:txBody>
              <a:bodyPr wrap="none" lIns="146304" tIns="91440" rIns="146304" bIns="91440" rtlCol="0">
                <a:noAutofit/>
              </a:bodyPr>
              <a:lstStyle/>
              <a:p>
                <a:pPr algn="ctr">
                  <a:lnSpc>
                    <a:spcPct val="90000"/>
                  </a:lnSpc>
                  <a:spcAft>
                    <a:spcPts val="600"/>
                  </a:spcAft>
                </a:pPr>
                <a:r>
                  <a:rPr lang="en-US" sz="1600" dirty="0">
                    <a:gradFill>
                      <a:gsLst>
                        <a:gs pos="2917">
                          <a:schemeClr val="tx1"/>
                        </a:gs>
                        <a:gs pos="30000">
                          <a:schemeClr val="tx1"/>
                        </a:gs>
                      </a:gsLst>
                      <a:lin ang="5400000" scaled="0"/>
                    </a:gradFill>
                  </a:rPr>
                  <a:t>Phone (portrait)</a:t>
                </a:r>
              </a:p>
            </p:txBody>
          </p:sp>
          <p:sp>
            <p:nvSpPr>
              <p:cNvPr id="7" name="TextBox 6"/>
              <p:cNvSpPr txBox="1"/>
              <p:nvPr/>
            </p:nvSpPr>
            <p:spPr>
              <a:xfrm>
                <a:off x="7315505" y="1438605"/>
                <a:ext cx="1828780" cy="302277"/>
              </a:xfrm>
              <a:prstGeom prst="rect">
                <a:avLst/>
              </a:prstGeom>
              <a:noFill/>
            </p:spPr>
            <p:txBody>
              <a:bodyPr wrap="none" lIns="146304" tIns="91440" rIns="146304" bIns="91440" rtlCol="0">
                <a:noAutofit/>
              </a:bodyPr>
              <a:lstStyle/>
              <a:p>
                <a:pPr algn="ctr">
                  <a:lnSpc>
                    <a:spcPct val="90000"/>
                  </a:lnSpc>
                  <a:spcAft>
                    <a:spcPts val="600"/>
                  </a:spcAft>
                </a:pPr>
                <a:r>
                  <a:rPr lang="en-US" sz="1600" dirty="0">
                    <a:gradFill>
                      <a:gsLst>
                        <a:gs pos="2917">
                          <a:schemeClr val="tx1"/>
                        </a:gs>
                        <a:gs pos="30000">
                          <a:schemeClr val="tx1"/>
                        </a:gs>
                      </a:gsLst>
                      <a:lin ang="5400000" scaled="0"/>
                    </a:gradFill>
                  </a:rPr>
                  <a:t>Tablet (landscape)/desktop</a:t>
                </a:r>
              </a:p>
            </p:txBody>
          </p:sp>
        </p:grpSp>
      </p:grpSp>
      <p:sp>
        <p:nvSpPr>
          <p:cNvPr id="14" name="Freeform 13"/>
          <p:cNvSpPr>
            <a:spLocks noChangeAspect="1" noEditPoints="1"/>
          </p:cNvSpPr>
          <p:nvPr/>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13276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One binary for every device</a:t>
            </a:r>
            <a:endParaRPr lang="en-US" dirty="0"/>
          </a:p>
        </p:txBody>
      </p:sp>
      <p:sp>
        <p:nvSpPr>
          <p:cNvPr id="2" name="Text Placeholder 1"/>
          <p:cNvSpPr>
            <a:spLocks noGrp="1"/>
          </p:cNvSpPr>
          <p:nvPr>
            <p:ph type="body" sz="quarter" idx="10"/>
          </p:nvPr>
        </p:nvSpPr>
        <p:spPr>
          <a:xfrm>
            <a:off x="465139" y="1919804"/>
            <a:ext cx="7596296" cy="3724251"/>
          </a:xfrm>
        </p:spPr>
        <p:txBody>
          <a:bodyPr/>
          <a:lstStyle/>
          <a:p>
            <a:r>
              <a:rPr lang="en-US" dirty="0"/>
              <a:t>No more shared project and specific platforms project</a:t>
            </a:r>
          </a:p>
          <a:p>
            <a:r>
              <a:rPr lang="en-US" dirty="0"/>
              <a:t>No more conditional code</a:t>
            </a:r>
          </a:p>
          <a:p>
            <a:r>
              <a:rPr lang="en-US" dirty="0"/>
              <a:t>Only one store</a:t>
            </a:r>
          </a:p>
          <a:p>
            <a:r>
              <a:rPr lang="en-US" dirty="0"/>
              <a:t>The Universal Windows Platform is available on every Windows 10 device</a:t>
            </a:r>
          </a:p>
        </p:txBody>
      </p:sp>
      <p:sp>
        <p:nvSpPr>
          <p:cNvPr id="11" name="Footer Placeholder 10"/>
          <p:cNvSpPr>
            <a:spLocks noGrp="1"/>
          </p:cNvSpPr>
          <p:nvPr>
            <p:ph type="ftr" sz="quarter" idx="4294967295"/>
          </p:nvPr>
        </p:nvSpPr>
        <p:spPr/>
        <p:txBody>
          <a:bodyPr/>
          <a:lstStyle/>
          <a:p>
            <a:endParaRPr lang="en-US" dirty="0"/>
          </a:p>
        </p:txBody>
      </p:sp>
      <p:grpSp>
        <p:nvGrpSpPr>
          <p:cNvPr id="6" name="Group 5"/>
          <p:cNvGrpSpPr/>
          <p:nvPr/>
        </p:nvGrpSpPr>
        <p:grpSpPr>
          <a:xfrm>
            <a:off x="8504238" y="1211263"/>
            <a:ext cx="3672556" cy="5303837"/>
            <a:chOff x="8504238" y="1211263"/>
            <a:chExt cx="3672556" cy="5303837"/>
          </a:xfrm>
        </p:grpSpPr>
        <p:sp>
          <p:nvSpPr>
            <p:cNvPr id="5" name="Rectangle 4"/>
            <p:cNvSpPr/>
            <p:nvPr/>
          </p:nvSpPr>
          <p:spPr bwMode="auto">
            <a:xfrm>
              <a:off x="8504238" y="1211263"/>
              <a:ext cx="3672556" cy="5303837"/>
            </a:xfrm>
            <a:prstGeom prst="rect">
              <a:avLst/>
            </a:prstGeom>
            <a:solidFill>
              <a:srgbClr val="F5F5F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4" name="Picture 3"/>
            <p:cNvPicPr>
              <a:picLocks noChangeAspect="1"/>
            </p:cNvPicPr>
            <p:nvPr/>
          </p:nvPicPr>
          <p:blipFill rotWithShape="1">
            <a:blip r:embed="rId3"/>
            <a:srcRect l="1859" r="2401"/>
            <a:stretch/>
          </p:blipFill>
          <p:spPr>
            <a:xfrm>
              <a:off x="8504238" y="1212850"/>
              <a:ext cx="3613460" cy="4570414"/>
            </a:xfrm>
            <a:prstGeom prst="rect">
              <a:avLst/>
            </a:prstGeom>
            <a:noFill/>
            <a:ln>
              <a:noFill/>
            </a:ln>
          </p:spPr>
        </p:pic>
      </p:grpSp>
    </p:spTree>
    <p:extLst>
      <p:ext uri="{BB962C8B-B14F-4D97-AF65-F5344CB8AC3E}">
        <p14:creationId xmlns:p14="http://schemas.microsoft.com/office/powerpoint/2010/main" val="145931796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Universal Windows Platform</a:t>
            </a:r>
          </a:p>
        </p:txBody>
      </p:sp>
      <p:sp>
        <p:nvSpPr>
          <p:cNvPr id="2" name="Text Placeholder 1"/>
          <p:cNvSpPr>
            <a:spLocks noGrp="1"/>
          </p:cNvSpPr>
          <p:nvPr>
            <p:ph type="body" sz="quarter" idx="10"/>
          </p:nvPr>
        </p:nvSpPr>
        <p:spPr/>
        <p:txBody>
          <a:bodyPr/>
          <a:lstStyle/>
          <a:p>
            <a:r>
              <a:rPr lang="en-US" dirty="0"/>
              <a:t>It’s a collection of contracts and extensions</a:t>
            </a:r>
          </a:p>
          <a:p>
            <a:r>
              <a:rPr lang="en-US" dirty="0"/>
              <a:t>When you create an app you target a version of the UWP, not of the operating system</a:t>
            </a:r>
          </a:p>
        </p:txBody>
      </p:sp>
      <p:sp>
        <p:nvSpPr>
          <p:cNvPr id="9" name="Footer Placeholder 8"/>
          <p:cNvSpPr>
            <a:spLocks noGrp="1"/>
          </p:cNvSpPr>
          <p:nvPr>
            <p:ph type="ftr" sz="quarter" idx="4294967295"/>
          </p:nvPr>
        </p:nvSpPr>
        <p:spPr/>
        <p:txBody>
          <a:bodyPr/>
          <a:lstStyle/>
          <a:p>
            <a:endParaRPr lang="en-US" dirty="0"/>
          </a:p>
        </p:txBody>
      </p:sp>
      <p:sp>
        <p:nvSpPr>
          <p:cNvPr id="4" name="TextBox 3"/>
          <p:cNvSpPr txBox="1"/>
          <p:nvPr/>
        </p:nvSpPr>
        <p:spPr>
          <a:xfrm>
            <a:off x="274638" y="3314384"/>
            <a:ext cx="11864165" cy="1280351"/>
          </a:xfrm>
          <a:prstGeom prst="rect">
            <a:avLst/>
          </a:prstGeom>
          <a:noFill/>
        </p:spPr>
        <p:txBody>
          <a:bodyPr wrap="square" lIns="182880" tIns="146304" rIns="182880" bIns="146304" rtlCol="0">
            <a:spAutoFit/>
          </a:bodyPr>
          <a:lstStyle/>
          <a:p>
            <a:r>
              <a:rPr lang="en-US" sz="1600" dirty="0">
                <a:solidFill>
                  <a:srgbClr val="0000FF"/>
                </a:solidFill>
                <a:highlight>
                  <a:srgbClr val="FFFFFF"/>
                </a:highlight>
                <a:latin typeface="Consolas" panose="020B0609020204030204" pitchFamily="49" charset="0"/>
              </a:rPr>
              <a:t> &lt;</a:t>
            </a:r>
            <a:r>
              <a:rPr lang="en-US" sz="1600" dirty="0">
                <a:solidFill>
                  <a:srgbClr val="A31515"/>
                </a:solidFill>
                <a:highlight>
                  <a:srgbClr val="FFFFFF"/>
                </a:highlight>
                <a:latin typeface="Consolas" panose="020B0609020204030204" pitchFamily="49" charset="0"/>
              </a:rPr>
              <a:t>Dependencies</a:t>
            </a:r>
            <a:r>
              <a:rPr lang="en-US" sz="1600" dirty="0">
                <a:solidFill>
                  <a:srgbClr val="0000FF"/>
                </a:solidFill>
                <a:highlight>
                  <a:srgbClr val="FFFFFF"/>
                </a:highlight>
                <a:latin typeface="Consolas" panose="020B0609020204030204" pitchFamily="49" charset="0"/>
              </a:rPr>
              <a:t>&gt;</a:t>
            </a:r>
            <a:endParaRPr lang="en-US" sz="1600" dirty="0">
              <a:solidFill>
                <a:srgbClr val="000000"/>
              </a:solidFill>
              <a:highlight>
                <a:srgbClr val="FFFFFF"/>
              </a:highlight>
              <a:latin typeface="Consolas" panose="020B0609020204030204" pitchFamily="49" charset="0"/>
            </a:endParaRPr>
          </a:p>
          <a:p>
            <a:r>
              <a:rPr lang="en-US" sz="1600" dirty="0">
                <a:solidFill>
                  <a:srgbClr val="0000FF"/>
                </a:solidFill>
                <a:highlight>
                  <a:srgbClr val="FFFFFF"/>
                </a:highlight>
                <a:latin typeface="Consolas" panose="020B0609020204030204" pitchFamily="49" charset="0"/>
              </a:rPr>
              <a:t>    &lt;</a:t>
            </a:r>
            <a:r>
              <a:rPr lang="en-US" sz="1600" dirty="0" err="1">
                <a:solidFill>
                  <a:srgbClr val="A31515"/>
                </a:solidFill>
                <a:highlight>
                  <a:srgbClr val="FFFFFF"/>
                </a:highlight>
                <a:latin typeface="Consolas" panose="020B0609020204030204" pitchFamily="49" charset="0"/>
              </a:rPr>
              <a:t>TargetDeviceFamily</a:t>
            </a:r>
            <a:r>
              <a:rPr lang="en-US" sz="1600" dirty="0">
                <a:solidFill>
                  <a:srgbClr val="0000FF"/>
                </a:solidFill>
                <a:highlight>
                  <a:srgbClr val="FFFFFF"/>
                </a:highlight>
                <a:latin typeface="Consolas" panose="020B0609020204030204" pitchFamily="49" charset="0"/>
              </a:rPr>
              <a:t> </a:t>
            </a:r>
            <a:r>
              <a:rPr lang="en-US" sz="1600" dirty="0">
                <a:solidFill>
                  <a:srgbClr val="FF0000"/>
                </a:solidFill>
                <a:highlight>
                  <a:srgbClr val="FFFFFF"/>
                </a:highlight>
                <a:latin typeface="Consolas" panose="020B0609020204030204" pitchFamily="49" charset="0"/>
              </a:rPr>
              <a:t>Name</a:t>
            </a:r>
            <a:r>
              <a:rPr lang="en-US" sz="1600" dirty="0">
                <a:solidFill>
                  <a:srgbClr val="0000FF"/>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a:t>
            </a:r>
            <a:r>
              <a:rPr lang="en-US" sz="1600" dirty="0" err="1">
                <a:solidFill>
                  <a:srgbClr val="0000FF"/>
                </a:solidFill>
                <a:highlight>
                  <a:srgbClr val="FFFFFF"/>
                </a:highlight>
                <a:latin typeface="Consolas" panose="020B0609020204030204" pitchFamily="49" charset="0"/>
              </a:rPr>
              <a:t>Windows.Universal</a:t>
            </a:r>
            <a:r>
              <a:rPr lang="en-US" sz="1600" dirty="0">
                <a:solidFill>
                  <a:srgbClr val="000000"/>
                </a:solidFill>
                <a:highlight>
                  <a:srgbClr val="FFFFFF"/>
                </a:highlight>
                <a:latin typeface="Consolas" panose="020B0609020204030204" pitchFamily="49" charset="0"/>
              </a:rPr>
              <a:t>"</a:t>
            </a:r>
            <a:r>
              <a:rPr lang="en-US" sz="1600" dirty="0">
                <a:solidFill>
                  <a:srgbClr val="0000FF"/>
                </a:solidFill>
                <a:highlight>
                  <a:srgbClr val="FFFFFF"/>
                </a:highlight>
                <a:latin typeface="Consolas" panose="020B0609020204030204" pitchFamily="49" charset="0"/>
              </a:rPr>
              <a:t> </a:t>
            </a:r>
            <a:r>
              <a:rPr lang="en-US" sz="1600" dirty="0" err="1">
                <a:solidFill>
                  <a:srgbClr val="FF0000"/>
                </a:solidFill>
                <a:highlight>
                  <a:srgbClr val="FFFFFF"/>
                </a:highlight>
                <a:latin typeface="Consolas" panose="020B0609020204030204" pitchFamily="49" charset="0"/>
              </a:rPr>
              <a:t>MinVersion</a:t>
            </a:r>
            <a:r>
              <a:rPr lang="en-US" sz="1600" dirty="0">
                <a:solidFill>
                  <a:srgbClr val="0000FF"/>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a:t>
            </a:r>
            <a:r>
              <a:rPr lang="en-US" sz="1600" dirty="0">
                <a:solidFill>
                  <a:srgbClr val="0000FF"/>
                </a:solidFill>
                <a:highlight>
                  <a:srgbClr val="FFFFFF"/>
                </a:highlight>
                <a:latin typeface="Consolas" panose="020B0609020204030204" pitchFamily="49" charset="0"/>
              </a:rPr>
              <a:t>10.0.10069.0</a:t>
            </a:r>
            <a:r>
              <a:rPr lang="en-US" sz="1600" dirty="0">
                <a:solidFill>
                  <a:srgbClr val="000000"/>
                </a:solidFill>
                <a:highlight>
                  <a:srgbClr val="FFFFFF"/>
                </a:highlight>
                <a:latin typeface="Consolas" panose="020B0609020204030204" pitchFamily="49" charset="0"/>
              </a:rPr>
              <a:t>"</a:t>
            </a:r>
            <a:r>
              <a:rPr lang="en-US" sz="1600" dirty="0">
                <a:solidFill>
                  <a:srgbClr val="0000FF"/>
                </a:solidFill>
                <a:highlight>
                  <a:srgbClr val="FFFFFF"/>
                </a:highlight>
                <a:latin typeface="Consolas" panose="020B0609020204030204" pitchFamily="49" charset="0"/>
              </a:rPr>
              <a:t> </a:t>
            </a:r>
            <a:r>
              <a:rPr lang="en-US" sz="1600" dirty="0" err="1">
                <a:solidFill>
                  <a:srgbClr val="FF0000"/>
                </a:solidFill>
                <a:highlight>
                  <a:srgbClr val="FFFFFF"/>
                </a:highlight>
                <a:latin typeface="Consolas" panose="020B0609020204030204" pitchFamily="49" charset="0"/>
              </a:rPr>
              <a:t>MaxVersionTested</a:t>
            </a:r>
            <a:r>
              <a:rPr lang="en-US" sz="1600" dirty="0">
                <a:solidFill>
                  <a:srgbClr val="0000FF"/>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a:t>
            </a:r>
            <a:r>
              <a:rPr lang="en-US" sz="1600" dirty="0">
                <a:solidFill>
                  <a:srgbClr val="0000FF"/>
                </a:solidFill>
                <a:highlight>
                  <a:srgbClr val="FFFFFF"/>
                </a:highlight>
                <a:latin typeface="Consolas" panose="020B0609020204030204" pitchFamily="49" charset="0"/>
              </a:rPr>
              <a:t>10.0.10166.0</a:t>
            </a:r>
            <a:r>
              <a:rPr lang="en-US" sz="1600" dirty="0">
                <a:solidFill>
                  <a:srgbClr val="000000"/>
                </a:solidFill>
                <a:highlight>
                  <a:srgbClr val="FFFFFF"/>
                </a:highlight>
                <a:latin typeface="Consolas" panose="020B0609020204030204" pitchFamily="49" charset="0"/>
              </a:rPr>
              <a:t>"</a:t>
            </a:r>
            <a:r>
              <a:rPr lang="en-US" sz="1600" dirty="0">
                <a:solidFill>
                  <a:srgbClr val="0000FF"/>
                </a:solidFill>
                <a:highlight>
                  <a:srgbClr val="FFFFFF"/>
                </a:highlight>
                <a:latin typeface="Consolas" panose="020B0609020204030204" pitchFamily="49" charset="0"/>
              </a:rPr>
              <a:t> /&gt;</a:t>
            </a:r>
            <a:endParaRPr lang="en-US" sz="1600" dirty="0">
              <a:solidFill>
                <a:srgbClr val="000000"/>
              </a:solidFill>
              <a:highlight>
                <a:srgbClr val="FFFFFF"/>
              </a:highlight>
              <a:latin typeface="Consolas" panose="020B0609020204030204" pitchFamily="49" charset="0"/>
            </a:endParaRPr>
          </a:p>
          <a:p>
            <a:r>
              <a:rPr lang="en-US" sz="1600" dirty="0">
                <a:solidFill>
                  <a:srgbClr val="0000FF"/>
                </a:solidFill>
                <a:highlight>
                  <a:srgbClr val="FFFFFF"/>
                </a:highlight>
                <a:latin typeface="Consolas" panose="020B0609020204030204" pitchFamily="49" charset="0"/>
              </a:rPr>
              <a:t>  &lt;/</a:t>
            </a:r>
            <a:r>
              <a:rPr lang="en-US" sz="1600" dirty="0">
                <a:solidFill>
                  <a:srgbClr val="A31515"/>
                </a:solidFill>
                <a:highlight>
                  <a:srgbClr val="FFFFFF"/>
                </a:highlight>
                <a:latin typeface="Consolas" panose="020B0609020204030204" pitchFamily="49" charset="0"/>
              </a:rPr>
              <a:t>Dependencies</a:t>
            </a:r>
            <a:r>
              <a:rPr lang="en-US" sz="1600" dirty="0">
                <a:solidFill>
                  <a:srgbClr val="0000FF"/>
                </a:solidFill>
                <a:highlight>
                  <a:srgbClr val="FFFFFF"/>
                </a:highlight>
                <a:latin typeface="Consolas" panose="020B0609020204030204" pitchFamily="49" charset="0"/>
              </a:rPr>
              <a:t>&gt;</a:t>
            </a:r>
            <a:endParaRPr lang="en-US" sz="1600" dirty="0"/>
          </a:p>
        </p:txBody>
      </p:sp>
    </p:spTree>
    <p:extLst>
      <p:ext uri="{BB962C8B-B14F-4D97-AF65-F5344CB8AC3E}">
        <p14:creationId xmlns:p14="http://schemas.microsoft.com/office/powerpoint/2010/main" val="381731641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Platform extensions</a:t>
            </a:r>
            <a:endParaRPr lang="en-US" dirty="0"/>
          </a:p>
        </p:txBody>
      </p:sp>
      <p:sp>
        <p:nvSpPr>
          <p:cNvPr id="2" name="Text Placeholder 1"/>
          <p:cNvSpPr>
            <a:spLocks noGrp="1"/>
          </p:cNvSpPr>
          <p:nvPr>
            <p:ph type="body" sz="quarter" idx="10"/>
          </p:nvPr>
        </p:nvSpPr>
        <p:spPr/>
        <p:txBody>
          <a:bodyPr>
            <a:normAutofit fontScale="70000" lnSpcReduction="20000"/>
          </a:bodyPr>
          <a:lstStyle/>
          <a:p>
            <a:r>
              <a:rPr lang="en-US" sz="3600" dirty="0"/>
              <a:t>SDKs to add specific platform APIs on top of the Universal Windows Platform</a:t>
            </a:r>
          </a:p>
        </p:txBody>
      </p:sp>
      <p:sp>
        <p:nvSpPr>
          <p:cNvPr id="6" name="Text Placeholder 5">
            <a:extLst>
              <a:ext uri="{FF2B5EF4-FFF2-40B4-BE49-F238E27FC236}">
                <a16:creationId xmlns:a16="http://schemas.microsoft.com/office/drawing/2014/main" id="{D3E80049-7E5A-8449-A7FC-1C489C8D96A2}"/>
              </a:ext>
            </a:extLst>
          </p:cNvPr>
          <p:cNvSpPr>
            <a:spLocks noGrp="1"/>
          </p:cNvSpPr>
          <p:nvPr>
            <p:ph type="body" sz="quarter" idx="11"/>
          </p:nvPr>
        </p:nvSpPr>
        <p:spPr/>
        <p:txBody>
          <a:bodyPr/>
          <a:lstStyle/>
          <a:p>
            <a:endParaRPr lang="en-US"/>
          </a:p>
        </p:txBody>
      </p:sp>
      <p:sp>
        <p:nvSpPr>
          <p:cNvPr id="9" name="Text Placeholder 8">
            <a:extLst>
              <a:ext uri="{FF2B5EF4-FFF2-40B4-BE49-F238E27FC236}">
                <a16:creationId xmlns:a16="http://schemas.microsoft.com/office/drawing/2014/main" id="{F4EBA87D-4DA5-B945-AECF-BD7545CDF9F9}"/>
              </a:ext>
            </a:extLst>
          </p:cNvPr>
          <p:cNvSpPr>
            <a:spLocks noGrp="1"/>
          </p:cNvSpPr>
          <p:nvPr>
            <p:ph type="body" sz="quarter" idx="12"/>
          </p:nvPr>
        </p:nvSpPr>
        <p:spPr/>
        <p:txBody>
          <a:bodyPr/>
          <a:lstStyle/>
          <a:p>
            <a:endParaRPr lang="en-US"/>
          </a:p>
        </p:txBody>
      </p:sp>
      <p:sp>
        <p:nvSpPr>
          <p:cNvPr id="8" name="Footer Placeholder 7"/>
          <p:cNvSpPr>
            <a:spLocks noGrp="1"/>
          </p:cNvSpPr>
          <p:nvPr>
            <p:ph type="ftr" sz="quarter" idx="4294967295"/>
          </p:nvPr>
        </p:nvSpPr>
        <p:spPr/>
        <p:txBody>
          <a:bodyPr/>
          <a:lstStyle/>
          <a:p>
            <a:endParaRPr lang="en-US" dirty="0"/>
          </a:p>
        </p:txBody>
      </p:sp>
      <p:pic>
        <p:nvPicPr>
          <p:cNvPr id="5" name="Picture 4"/>
          <p:cNvPicPr>
            <a:picLocks noChangeAspect="1"/>
          </p:cNvPicPr>
          <p:nvPr/>
        </p:nvPicPr>
        <p:blipFill rotWithShape="1">
          <a:blip r:embed="rId3"/>
          <a:srcRect t="800"/>
          <a:stretch/>
        </p:blipFill>
        <p:spPr>
          <a:xfrm>
            <a:off x="436563" y="3095652"/>
            <a:ext cx="5985864" cy="2873759"/>
          </a:xfrm>
          <a:prstGeom prst="rect">
            <a:avLst/>
          </a:prstGeom>
          <a:ln w="6350" cap="sq">
            <a:solidFill>
              <a:schemeClr val="tx1"/>
            </a:solidFill>
            <a:miter lim="800000"/>
          </a:ln>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585" t="1196" r="1132" b="1567"/>
          <a:stretch/>
        </p:blipFill>
        <p:spPr>
          <a:xfrm>
            <a:off x="1410018" y="3412756"/>
            <a:ext cx="6019800" cy="3489960"/>
          </a:xfrm>
          <a:prstGeom prst="rect">
            <a:avLst/>
          </a:prstGeom>
        </p:spPr>
      </p:pic>
      <p:pic>
        <p:nvPicPr>
          <p:cNvPr id="7" name="Picture 6"/>
          <p:cNvPicPr>
            <a:picLocks noChangeAspect="1"/>
          </p:cNvPicPr>
          <p:nvPr/>
        </p:nvPicPr>
        <p:blipFill rotWithShape="1">
          <a:blip r:embed="rId5"/>
          <a:srcRect l="558" r="3158"/>
          <a:stretch/>
        </p:blipFill>
        <p:spPr>
          <a:xfrm>
            <a:off x="7429818" y="3925749"/>
            <a:ext cx="3813570" cy="2976967"/>
          </a:xfrm>
          <a:prstGeom prst="rect">
            <a:avLst/>
          </a:prstGeom>
        </p:spPr>
      </p:pic>
    </p:spTree>
    <p:extLst>
      <p:ext uri="{BB962C8B-B14F-4D97-AF65-F5344CB8AC3E}">
        <p14:creationId xmlns:p14="http://schemas.microsoft.com/office/powerpoint/2010/main" val="154137197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ABE6CC-6A72-454B-B6F9-4D9DFD21B4A2}"/>
              </a:ext>
            </a:extLst>
          </p:cNvPr>
          <p:cNvSpPr>
            <a:spLocks noGrp="1"/>
          </p:cNvSpPr>
          <p:nvPr>
            <p:ph type="title"/>
          </p:nvPr>
        </p:nvSpPr>
        <p:spPr>
          <a:xfrm>
            <a:off x="465137" y="899477"/>
            <a:ext cx="9878397" cy="3629025"/>
          </a:xfrm>
        </p:spPr>
        <p:txBody>
          <a:bodyPr/>
          <a:lstStyle/>
          <a:p>
            <a:r>
              <a:rPr lang="en-US" dirty="0"/>
              <a:t>Creating a UWP application</a:t>
            </a:r>
          </a:p>
        </p:txBody>
      </p:sp>
    </p:spTree>
    <p:extLst>
      <p:ext uri="{BB962C8B-B14F-4D97-AF65-F5344CB8AC3E}">
        <p14:creationId xmlns:p14="http://schemas.microsoft.com/office/powerpoint/2010/main" val="208826688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6155BB-D1F4-5548-8D9B-5C9E01E9F88B}"/>
              </a:ext>
            </a:extLst>
          </p:cNvPr>
          <p:cNvSpPr>
            <a:spLocks noGrp="1"/>
          </p:cNvSpPr>
          <p:nvPr>
            <p:ph type="title"/>
          </p:nvPr>
        </p:nvSpPr>
        <p:spPr/>
        <p:txBody>
          <a:bodyPr/>
          <a:lstStyle/>
          <a:p>
            <a:r>
              <a:rPr lang="en-US" dirty="0"/>
              <a:t>Process of Creating a UWP application</a:t>
            </a:r>
          </a:p>
        </p:txBody>
      </p:sp>
      <p:sp>
        <p:nvSpPr>
          <p:cNvPr id="4" name="Text Placeholder 3">
            <a:extLst>
              <a:ext uri="{FF2B5EF4-FFF2-40B4-BE49-F238E27FC236}">
                <a16:creationId xmlns:a16="http://schemas.microsoft.com/office/drawing/2014/main" id="{A7F53215-9FD1-D749-88E0-1723B6D90121}"/>
              </a:ext>
            </a:extLst>
          </p:cNvPr>
          <p:cNvSpPr>
            <a:spLocks noGrp="1"/>
          </p:cNvSpPr>
          <p:nvPr>
            <p:ph type="body" sz="quarter" idx="10"/>
          </p:nvPr>
        </p:nvSpPr>
        <p:spPr>
          <a:xfrm>
            <a:off x="465138" y="1919804"/>
            <a:ext cx="11533187" cy="1785104"/>
          </a:xfrm>
        </p:spPr>
        <p:txBody>
          <a:bodyPr/>
          <a:lstStyle/>
          <a:p>
            <a:r>
              <a:rPr lang="en-US" dirty="0"/>
              <a:t>Create the application using Visual Studio</a:t>
            </a:r>
          </a:p>
          <a:p>
            <a:r>
              <a:rPr lang="en-US" dirty="0"/>
              <a:t>Implement the user experience</a:t>
            </a:r>
          </a:p>
          <a:p>
            <a:r>
              <a:rPr lang="en-US" dirty="0"/>
              <a:t>Extend the app to support authentication and token acquisition from Azure AD</a:t>
            </a:r>
          </a:p>
          <a:p>
            <a:r>
              <a:rPr lang="en-US" dirty="0"/>
              <a:t>Integrate the Microsoft Graph .NET SDK SDK</a:t>
            </a:r>
          </a:p>
          <a:p>
            <a:endParaRPr lang="en-US" dirty="0"/>
          </a:p>
        </p:txBody>
      </p:sp>
    </p:spTree>
    <p:extLst>
      <p:ext uri="{BB962C8B-B14F-4D97-AF65-F5344CB8AC3E}">
        <p14:creationId xmlns:p14="http://schemas.microsoft.com/office/powerpoint/2010/main" val="183473216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479830-2580-E440-8AA2-BD45D849DC87}"/>
              </a:ext>
            </a:extLst>
          </p:cNvPr>
          <p:cNvSpPr>
            <a:spLocks noGrp="1"/>
          </p:cNvSpPr>
          <p:nvPr>
            <p:ph type="title"/>
          </p:nvPr>
        </p:nvSpPr>
        <p:spPr/>
        <p:txBody>
          <a:bodyPr/>
          <a:lstStyle/>
          <a:p>
            <a:r>
              <a:rPr lang="en-US" dirty="0"/>
              <a:t>Create Universal Windows Platform Applications</a:t>
            </a:r>
          </a:p>
        </p:txBody>
      </p:sp>
      <p:sp>
        <p:nvSpPr>
          <p:cNvPr id="4" name="Text Placeholder 3">
            <a:extLst>
              <a:ext uri="{FF2B5EF4-FFF2-40B4-BE49-F238E27FC236}">
                <a16:creationId xmlns:a16="http://schemas.microsoft.com/office/drawing/2014/main" id="{993800CA-C5B3-EC45-822A-08CA5D3E8684}"/>
              </a:ext>
            </a:extLst>
          </p:cNvPr>
          <p:cNvSpPr>
            <a:spLocks noGrp="1"/>
          </p:cNvSpPr>
          <p:nvPr>
            <p:ph type="body" sz="quarter" idx="11"/>
          </p:nvPr>
        </p:nvSpPr>
        <p:spPr>
          <a:xfrm>
            <a:off x="465138" y="5026024"/>
            <a:ext cx="3690937" cy="213776"/>
          </a:xfrm>
        </p:spPr>
        <p:txBody>
          <a:bodyPr/>
          <a:lstStyle/>
          <a:p>
            <a:r>
              <a:rPr lang="en-US" dirty="0">
                <a:latin typeface="+mj-lt"/>
              </a:rPr>
              <a:t>Create the application using Visual Studio</a:t>
            </a:r>
          </a:p>
        </p:txBody>
      </p:sp>
      <p:sp>
        <p:nvSpPr>
          <p:cNvPr id="5" name="Text Placeholder 4">
            <a:extLst>
              <a:ext uri="{FF2B5EF4-FFF2-40B4-BE49-F238E27FC236}">
                <a16:creationId xmlns:a16="http://schemas.microsoft.com/office/drawing/2014/main" id="{9D57C394-9BD5-6244-B8B1-DD2B7D5A52FB}"/>
              </a:ext>
            </a:extLst>
          </p:cNvPr>
          <p:cNvSpPr>
            <a:spLocks noGrp="1"/>
          </p:cNvSpPr>
          <p:nvPr>
            <p:ph type="body" sz="quarter" idx="12"/>
          </p:nvPr>
        </p:nvSpPr>
        <p:spPr>
          <a:xfrm>
            <a:off x="4386263" y="5026024"/>
            <a:ext cx="3690937" cy="213776"/>
          </a:xfrm>
        </p:spPr>
        <p:txBody>
          <a:bodyPr/>
          <a:lstStyle/>
          <a:p>
            <a:r>
              <a:rPr lang="en-US" dirty="0"/>
              <a:t>Implement User Interface</a:t>
            </a:r>
          </a:p>
        </p:txBody>
      </p:sp>
      <p:sp>
        <p:nvSpPr>
          <p:cNvPr id="6" name="Text Placeholder 5">
            <a:extLst>
              <a:ext uri="{FF2B5EF4-FFF2-40B4-BE49-F238E27FC236}">
                <a16:creationId xmlns:a16="http://schemas.microsoft.com/office/drawing/2014/main" id="{3F2640DC-DF22-4B41-8293-820C7A18D4C9}"/>
              </a:ext>
            </a:extLst>
          </p:cNvPr>
          <p:cNvSpPr>
            <a:spLocks noGrp="1"/>
          </p:cNvSpPr>
          <p:nvPr>
            <p:ph type="body" sz="quarter" idx="13"/>
          </p:nvPr>
        </p:nvSpPr>
        <p:spPr>
          <a:xfrm>
            <a:off x="8307388" y="5026024"/>
            <a:ext cx="3690937" cy="444609"/>
          </a:xfrm>
        </p:spPr>
        <p:txBody>
          <a:bodyPr/>
          <a:lstStyle/>
          <a:p>
            <a:r>
              <a:rPr lang="en-US" dirty="0"/>
              <a:t>Test application prior to implementing authentication &amp; integrating Microsoft Graph</a:t>
            </a:r>
            <a:endParaRPr lang="en-US" dirty="0">
              <a:solidFill>
                <a:schemeClr val="tx1"/>
              </a:solidFill>
              <a:latin typeface="+mn-lt"/>
            </a:endParaRPr>
          </a:p>
        </p:txBody>
      </p:sp>
      <p:pic>
        <p:nvPicPr>
          <p:cNvPr id="7" name="Picture 6">
            <a:extLst>
              <a:ext uri="{FF2B5EF4-FFF2-40B4-BE49-F238E27FC236}">
                <a16:creationId xmlns:a16="http://schemas.microsoft.com/office/drawing/2014/main" id="{9A6F4612-AA26-A64A-A242-B77932F7BE8D}"/>
              </a:ext>
            </a:extLst>
          </p:cNvPr>
          <p:cNvPicPr>
            <a:picLocks noChangeAspect="1"/>
          </p:cNvPicPr>
          <p:nvPr/>
        </p:nvPicPr>
        <p:blipFill>
          <a:blip r:embed="rId2"/>
          <a:stretch>
            <a:fillRect/>
          </a:stretch>
        </p:blipFill>
        <p:spPr>
          <a:xfrm>
            <a:off x="546536" y="1867106"/>
            <a:ext cx="3520967" cy="2441204"/>
          </a:xfrm>
          <a:prstGeom prst="rect">
            <a:avLst/>
          </a:prstGeom>
        </p:spPr>
      </p:pic>
      <p:pic>
        <p:nvPicPr>
          <p:cNvPr id="9" name="Picture 8">
            <a:extLst>
              <a:ext uri="{FF2B5EF4-FFF2-40B4-BE49-F238E27FC236}">
                <a16:creationId xmlns:a16="http://schemas.microsoft.com/office/drawing/2014/main" id="{923BAEE9-3630-D540-83C2-0942599240A4}"/>
              </a:ext>
            </a:extLst>
          </p:cNvPr>
          <p:cNvPicPr>
            <a:picLocks noChangeAspect="1"/>
          </p:cNvPicPr>
          <p:nvPr/>
        </p:nvPicPr>
        <p:blipFill>
          <a:blip r:embed="rId3"/>
          <a:stretch>
            <a:fillRect/>
          </a:stretch>
        </p:blipFill>
        <p:spPr>
          <a:xfrm>
            <a:off x="4952754" y="1867106"/>
            <a:ext cx="6248892" cy="2428141"/>
          </a:xfrm>
          <a:prstGeom prst="rect">
            <a:avLst/>
          </a:prstGeom>
        </p:spPr>
      </p:pic>
    </p:spTree>
    <p:extLst>
      <p:ext uri="{BB962C8B-B14F-4D97-AF65-F5344CB8AC3E}">
        <p14:creationId xmlns:p14="http://schemas.microsoft.com/office/powerpoint/2010/main" val="240702202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Building Microsoft </a:t>
            </a:r>
            <a:br>
              <a:rPr lang="en-US" sz="2800" dirty="0"/>
            </a:br>
            <a:r>
              <a:rPr lang="en-US" sz="2800" dirty="0"/>
              <a:t>Graph applications</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Intro to the Microsoft Graph API</a:t>
            </a:r>
          </a:p>
          <a:p>
            <a:pPr>
              <a:spcBef>
                <a:spcPts val="1200"/>
              </a:spcBef>
            </a:pPr>
            <a:r>
              <a:rPr lang="en-US" sz="2000" dirty="0"/>
              <a:t>Getting started</a:t>
            </a:r>
          </a:p>
          <a:p>
            <a:pPr>
              <a:spcBef>
                <a:spcPts val="1200"/>
              </a:spcBef>
            </a:pPr>
            <a:r>
              <a:rPr lang="en-US" sz="2000" dirty="0"/>
              <a:t>UWP overview</a:t>
            </a:r>
          </a:p>
          <a:p>
            <a:pPr>
              <a:spcBef>
                <a:spcPts val="1200"/>
              </a:spcBef>
            </a:pPr>
            <a:r>
              <a:rPr lang="en-US" sz="2000" dirty="0"/>
              <a:t>Creating an UWP application for Azure AD &amp; Microsoft Graph</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058B3-CB4A-424B-ADD1-96CAA62C74F8}"/>
              </a:ext>
            </a:extLst>
          </p:cNvPr>
          <p:cNvSpPr>
            <a:spLocks noGrp="1"/>
          </p:cNvSpPr>
          <p:nvPr>
            <p:ph type="title"/>
          </p:nvPr>
        </p:nvSpPr>
        <p:spPr/>
        <p:txBody>
          <a:bodyPr/>
          <a:lstStyle/>
          <a:p>
            <a:r>
              <a:rPr lang="en-US" dirty="0"/>
              <a:t>Microsoft 365 Platform</a:t>
            </a:r>
          </a:p>
        </p:txBody>
      </p:sp>
      <p:pic>
        <p:nvPicPr>
          <p:cNvPr id="389" name="Picture 388">
            <a:extLst>
              <a:ext uri="{FF2B5EF4-FFF2-40B4-BE49-F238E27FC236}">
                <a16:creationId xmlns:a16="http://schemas.microsoft.com/office/drawing/2014/main" id="{24C1D9FB-1413-41CC-B0FE-2638DBC83830}"/>
              </a:ext>
            </a:extLst>
          </p:cNvPr>
          <p:cNvPicPr>
            <a:picLocks noChangeAspect="1"/>
          </p:cNvPicPr>
          <p:nvPr/>
        </p:nvPicPr>
        <p:blipFill rotWithShape="1">
          <a:blip r:embed="rId3">
            <a:lum bright="70000" contrast="-70000"/>
          </a:blip>
          <a:srcRect l="29939" t="12869" b="5805"/>
          <a:stretch/>
        </p:blipFill>
        <p:spPr>
          <a:xfrm>
            <a:off x="4812975" y="5086404"/>
            <a:ext cx="2403013" cy="1241242"/>
          </a:xfrm>
          <a:prstGeom prst="rect">
            <a:avLst/>
          </a:prstGeom>
        </p:spPr>
      </p:pic>
      <p:pic>
        <p:nvPicPr>
          <p:cNvPr id="390" name="Picture 389">
            <a:extLst>
              <a:ext uri="{FF2B5EF4-FFF2-40B4-BE49-F238E27FC236}">
                <a16:creationId xmlns:a16="http://schemas.microsoft.com/office/drawing/2014/main" id="{6CFE1B31-958A-4675-A08F-76E2FBA0848D}"/>
              </a:ext>
            </a:extLst>
          </p:cNvPr>
          <p:cNvPicPr>
            <a:picLocks noChangeAspect="1"/>
          </p:cNvPicPr>
          <p:nvPr/>
        </p:nvPicPr>
        <p:blipFill rotWithShape="1">
          <a:blip r:embed="rId3">
            <a:lum bright="70000" contrast="-70000"/>
          </a:blip>
          <a:srcRect l="29939" t="12869" b="5805"/>
          <a:stretch/>
        </p:blipFill>
        <p:spPr>
          <a:xfrm>
            <a:off x="411609" y="5109453"/>
            <a:ext cx="2403013" cy="1241242"/>
          </a:xfrm>
          <a:prstGeom prst="rect">
            <a:avLst/>
          </a:prstGeom>
        </p:spPr>
      </p:pic>
      <p:pic>
        <p:nvPicPr>
          <p:cNvPr id="391" name="Picture 390">
            <a:extLst>
              <a:ext uri="{FF2B5EF4-FFF2-40B4-BE49-F238E27FC236}">
                <a16:creationId xmlns:a16="http://schemas.microsoft.com/office/drawing/2014/main" id="{EC1F23B5-860A-4C19-B1C3-1BE895D482BD}"/>
              </a:ext>
            </a:extLst>
          </p:cNvPr>
          <p:cNvPicPr>
            <a:picLocks noChangeAspect="1"/>
          </p:cNvPicPr>
          <p:nvPr/>
        </p:nvPicPr>
        <p:blipFill rotWithShape="1">
          <a:blip r:embed="rId3">
            <a:lum bright="70000" contrast="-70000"/>
          </a:blip>
          <a:srcRect l="29939" t="12869" b="5805"/>
          <a:stretch/>
        </p:blipFill>
        <p:spPr>
          <a:xfrm>
            <a:off x="6999903" y="5093201"/>
            <a:ext cx="2441968" cy="1241242"/>
          </a:xfrm>
          <a:prstGeom prst="rect">
            <a:avLst/>
          </a:prstGeom>
        </p:spPr>
      </p:pic>
      <p:pic>
        <p:nvPicPr>
          <p:cNvPr id="392" name="Picture 391">
            <a:extLst>
              <a:ext uri="{FF2B5EF4-FFF2-40B4-BE49-F238E27FC236}">
                <a16:creationId xmlns:a16="http://schemas.microsoft.com/office/drawing/2014/main" id="{3E427282-5BFB-4C8D-B373-F72A99294A3C}"/>
              </a:ext>
            </a:extLst>
          </p:cNvPr>
          <p:cNvPicPr>
            <a:picLocks noChangeAspect="1"/>
          </p:cNvPicPr>
          <p:nvPr/>
        </p:nvPicPr>
        <p:blipFill rotWithShape="1">
          <a:blip r:embed="rId3">
            <a:lum bright="70000" contrast="-70000"/>
          </a:blip>
          <a:srcRect l="29939" t="12869" b="5805"/>
          <a:stretch/>
        </p:blipFill>
        <p:spPr>
          <a:xfrm>
            <a:off x="9216991" y="5100009"/>
            <a:ext cx="2533381" cy="1241242"/>
          </a:xfrm>
          <a:prstGeom prst="rect">
            <a:avLst/>
          </a:prstGeom>
        </p:spPr>
      </p:pic>
      <p:sp>
        <p:nvSpPr>
          <p:cNvPr id="396" name="Rectangle 395">
            <a:extLst>
              <a:ext uri="{FF2B5EF4-FFF2-40B4-BE49-F238E27FC236}">
                <a16:creationId xmlns:a16="http://schemas.microsoft.com/office/drawing/2014/main" id="{B4B8B249-D569-44E9-88FC-364F6221EC60}"/>
              </a:ext>
            </a:extLst>
          </p:cNvPr>
          <p:cNvSpPr/>
          <p:nvPr/>
        </p:nvSpPr>
        <p:spPr>
          <a:xfrm>
            <a:off x="9119032" y="1277267"/>
            <a:ext cx="2631340" cy="3587818"/>
          </a:xfrm>
          <a:prstGeom prst="rect">
            <a:avLst/>
          </a:prstGeom>
          <a:solidFill>
            <a:schemeClr val="bg1"/>
          </a:solidFill>
          <a:ln w="15875">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tIns="9144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web, device, </a:t>
            </a:r>
            <a:b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and service apps</a:t>
            </a:r>
          </a:p>
        </p:txBody>
      </p:sp>
      <p:sp>
        <p:nvSpPr>
          <p:cNvPr id="397" name="Rectangle 396">
            <a:extLst>
              <a:ext uri="{FF2B5EF4-FFF2-40B4-BE49-F238E27FC236}">
                <a16:creationId xmlns:a16="http://schemas.microsoft.com/office/drawing/2014/main" id="{9005F082-53A5-486D-A2C7-4987206D3EA3}"/>
              </a:ext>
            </a:extLst>
          </p:cNvPr>
          <p:cNvSpPr/>
          <p:nvPr/>
        </p:nvSpPr>
        <p:spPr>
          <a:xfrm>
            <a:off x="426689" y="1277595"/>
            <a:ext cx="8513969" cy="358781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D0D0D"/>
              </a:solidFill>
              <a:effectLst/>
              <a:uLnTx/>
              <a:uFillTx/>
              <a:latin typeface="Segoe UI Semibold" panose="020B0702040204020203" pitchFamily="34" charset="0"/>
              <a:ea typeface="+mn-ea"/>
              <a:cs typeface="Segoe UI Semibold" panose="020B0702040204020203" pitchFamily="34" charset="0"/>
            </a:endParaRPr>
          </a:p>
        </p:txBody>
      </p:sp>
      <p:sp>
        <p:nvSpPr>
          <p:cNvPr id="398" name="Rectangle 397">
            <a:extLst>
              <a:ext uri="{FF2B5EF4-FFF2-40B4-BE49-F238E27FC236}">
                <a16:creationId xmlns:a16="http://schemas.microsoft.com/office/drawing/2014/main" id="{32CDD411-6375-4C88-A76B-EC69EF064023}"/>
              </a:ext>
            </a:extLst>
          </p:cNvPr>
          <p:cNvSpPr/>
          <p:nvPr/>
        </p:nvSpPr>
        <p:spPr bwMode="auto">
          <a:xfrm>
            <a:off x="426688" y="1282927"/>
            <a:ext cx="8513969"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Extend Microsoft 365 experiences</a:t>
            </a:r>
          </a:p>
        </p:txBody>
      </p:sp>
      <p:sp>
        <p:nvSpPr>
          <p:cNvPr id="399" name="Rectangle 398">
            <a:extLst>
              <a:ext uri="{FF2B5EF4-FFF2-40B4-BE49-F238E27FC236}">
                <a16:creationId xmlns:a16="http://schemas.microsoft.com/office/drawing/2014/main" id="{89B426E4-38FB-419B-89E4-510569C59A12}"/>
              </a:ext>
            </a:extLst>
          </p:cNvPr>
          <p:cNvSpPr/>
          <p:nvPr/>
        </p:nvSpPr>
        <p:spPr>
          <a:xfrm>
            <a:off x="3565712" y="1288987"/>
            <a:ext cx="1627166" cy="458461"/>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endParaRPr>
          </a:p>
        </p:txBody>
      </p:sp>
      <p:sp>
        <p:nvSpPr>
          <p:cNvPr id="400" name="Rectangle 399">
            <a:extLst>
              <a:ext uri="{FF2B5EF4-FFF2-40B4-BE49-F238E27FC236}">
                <a16:creationId xmlns:a16="http://schemas.microsoft.com/office/drawing/2014/main" id="{C68733C3-A236-4C1D-A0F5-38D2853B3C7D}"/>
              </a:ext>
            </a:extLst>
          </p:cNvPr>
          <p:cNvSpPr/>
          <p:nvPr/>
        </p:nvSpPr>
        <p:spPr>
          <a:xfrm>
            <a:off x="426690" y="5086787"/>
            <a:ext cx="11338621" cy="125811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panose="020F0502020204030204"/>
                <a:ea typeface="+mn-ea"/>
                <a:cs typeface="+mn-cs"/>
              </a:rPr>
              <a:t>1</a:t>
            </a:r>
          </a:p>
        </p:txBody>
      </p:sp>
      <p:sp>
        <p:nvSpPr>
          <p:cNvPr id="401" name="TextBox 400">
            <a:extLst>
              <a:ext uri="{FF2B5EF4-FFF2-40B4-BE49-F238E27FC236}">
                <a16:creationId xmlns:a16="http://schemas.microsoft.com/office/drawing/2014/main" id="{E10CE1AF-A06C-4CDF-8178-B6DCFFD6254C}"/>
              </a:ext>
            </a:extLst>
          </p:cNvPr>
          <p:cNvSpPr txBox="1"/>
          <p:nvPr/>
        </p:nvSpPr>
        <p:spPr>
          <a:xfrm>
            <a:off x="9033764" y="4291900"/>
            <a:ext cx="2648215" cy="4893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iOS/Android/Windows/Web</a:t>
            </a:r>
          </a:p>
        </p:txBody>
      </p:sp>
      <p:grpSp>
        <p:nvGrpSpPr>
          <p:cNvPr id="402" name="Group 401">
            <a:extLst>
              <a:ext uri="{FF2B5EF4-FFF2-40B4-BE49-F238E27FC236}">
                <a16:creationId xmlns:a16="http://schemas.microsoft.com/office/drawing/2014/main" id="{53C232C1-2AE4-4064-9BC3-4E10C0476211}"/>
              </a:ext>
            </a:extLst>
          </p:cNvPr>
          <p:cNvGrpSpPr/>
          <p:nvPr/>
        </p:nvGrpSpPr>
        <p:grpSpPr>
          <a:xfrm>
            <a:off x="554187" y="2229506"/>
            <a:ext cx="1506874" cy="2417642"/>
            <a:chOff x="554186" y="1954179"/>
            <a:chExt cx="1667341" cy="2660311"/>
          </a:xfrm>
        </p:grpSpPr>
        <p:sp>
          <p:nvSpPr>
            <p:cNvPr id="403" name="TextBox 402">
              <a:extLst>
                <a:ext uri="{FF2B5EF4-FFF2-40B4-BE49-F238E27FC236}">
                  <a16:creationId xmlns:a16="http://schemas.microsoft.com/office/drawing/2014/main" id="{D648BE0E-1363-4ABE-BB58-6534993BFD01}"/>
                </a:ext>
              </a:extLst>
            </p:cNvPr>
            <p:cNvSpPr txBox="1"/>
            <p:nvPr/>
          </p:nvSpPr>
          <p:spPr>
            <a:xfrm>
              <a:off x="554186" y="1954179"/>
              <a:ext cx="1667341" cy="489295"/>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Documents</a:t>
              </a:r>
            </a:p>
          </p:txBody>
        </p:sp>
        <p:sp>
          <p:nvSpPr>
            <p:cNvPr id="404" name="Freeform 124">
              <a:extLst>
                <a:ext uri="{FF2B5EF4-FFF2-40B4-BE49-F238E27FC236}">
                  <a16:creationId xmlns:a16="http://schemas.microsoft.com/office/drawing/2014/main" id="{609935B1-B0BF-4D28-A42B-1750DC1FA09B}"/>
                </a:ext>
              </a:extLst>
            </p:cNvPr>
            <p:cNvSpPr>
              <a:spLocks/>
            </p:cNvSpPr>
            <p:nvPr/>
          </p:nvSpPr>
          <p:spPr bwMode="auto">
            <a:xfrm>
              <a:off x="599550" y="2374286"/>
              <a:ext cx="1569400" cy="2240204"/>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05" name="Group 404">
              <a:extLst>
                <a:ext uri="{FF2B5EF4-FFF2-40B4-BE49-F238E27FC236}">
                  <a16:creationId xmlns:a16="http://schemas.microsoft.com/office/drawing/2014/main" id="{635C6488-22F5-4C61-B8C9-E175F0BF564D}"/>
                </a:ext>
              </a:extLst>
            </p:cNvPr>
            <p:cNvGrpSpPr/>
            <p:nvPr/>
          </p:nvGrpSpPr>
          <p:grpSpPr>
            <a:xfrm>
              <a:off x="1802614" y="2455210"/>
              <a:ext cx="178777" cy="51888"/>
              <a:chOff x="3519313" y="2455072"/>
              <a:chExt cx="178802" cy="51895"/>
            </a:xfrm>
          </p:grpSpPr>
          <p:cxnSp>
            <p:nvCxnSpPr>
              <p:cNvPr id="422" name="Straight Connector 421">
                <a:extLst>
                  <a:ext uri="{FF2B5EF4-FFF2-40B4-BE49-F238E27FC236}">
                    <a16:creationId xmlns:a16="http://schemas.microsoft.com/office/drawing/2014/main" id="{A2E323A5-C600-44A1-9182-B5B89624F713}"/>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3" name="Rectangle 422">
                <a:extLst>
                  <a:ext uri="{FF2B5EF4-FFF2-40B4-BE49-F238E27FC236}">
                    <a16:creationId xmlns:a16="http://schemas.microsoft.com/office/drawing/2014/main" id="{DAF0A70A-33C2-4CE5-B0B2-85ECB2F2304E}"/>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06" name="Straight Connector 405">
              <a:extLst>
                <a:ext uri="{FF2B5EF4-FFF2-40B4-BE49-F238E27FC236}">
                  <a16:creationId xmlns:a16="http://schemas.microsoft.com/office/drawing/2014/main" id="{7C723DD2-6FE7-44B3-88AA-406D8E1298CD}"/>
                </a:ext>
              </a:extLst>
            </p:cNvPr>
            <p:cNvCxnSpPr>
              <a:cxnSpLocks/>
            </p:cNvCxnSpPr>
            <p:nvPr/>
          </p:nvCxnSpPr>
          <p:spPr>
            <a:xfrm>
              <a:off x="699340" y="2801609"/>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4002905B-7D41-4CEA-9656-F35A7797A43F}"/>
                </a:ext>
              </a:extLst>
            </p:cNvPr>
            <p:cNvCxnSpPr/>
            <p:nvPr/>
          </p:nvCxnSpPr>
          <p:spPr>
            <a:xfrm>
              <a:off x="699340" y="2988548"/>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3BAE0790-9AA7-48E7-8E14-34A8B0FCC864}"/>
                </a:ext>
              </a:extLst>
            </p:cNvPr>
            <p:cNvCxnSpPr/>
            <p:nvPr/>
          </p:nvCxnSpPr>
          <p:spPr>
            <a:xfrm>
              <a:off x="699340" y="3175486"/>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5BFE027B-5ED2-40DF-B85B-F2B82A9BE2EF}"/>
                </a:ext>
              </a:extLst>
            </p:cNvPr>
            <p:cNvCxnSpPr/>
            <p:nvPr/>
          </p:nvCxnSpPr>
          <p:spPr>
            <a:xfrm>
              <a:off x="699340" y="3362425"/>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5D369368-C1AD-4B15-8495-EA76EDA58F37}"/>
                </a:ext>
              </a:extLst>
            </p:cNvPr>
            <p:cNvCxnSpPr/>
            <p:nvPr/>
          </p:nvCxnSpPr>
          <p:spPr>
            <a:xfrm>
              <a:off x="699339" y="3736302"/>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E24E0456-4570-4222-865D-FF56BC7434D7}"/>
                </a:ext>
              </a:extLst>
            </p:cNvPr>
            <p:cNvCxnSpPr/>
            <p:nvPr/>
          </p:nvCxnSpPr>
          <p:spPr>
            <a:xfrm>
              <a:off x="699339" y="3549363"/>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5CABEB12-7AA6-45A9-9687-E6DB1C92A6A2}"/>
                </a:ext>
              </a:extLst>
            </p:cNvPr>
            <p:cNvCxnSpPr/>
            <p:nvPr/>
          </p:nvCxnSpPr>
          <p:spPr>
            <a:xfrm>
              <a:off x="699339" y="4484055"/>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13" name="Straight Connector 412">
              <a:extLst>
                <a:ext uri="{FF2B5EF4-FFF2-40B4-BE49-F238E27FC236}">
                  <a16:creationId xmlns:a16="http://schemas.microsoft.com/office/drawing/2014/main" id="{6B3532BD-E1F0-4C41-B780-3B892677650C}"/>
                </a:ext>
              </a:extLst>
            </p:cNvPr>
            <p:cNvCxnSpPr/>
            <p:nvPr/>
          </p:nvCxnSpPr>
          <p:spPr>
            <a:xfrm>
              <a:off x="699339" y="4297117"/>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14" name="Rectangle 413">
              <a:extLst>
                <a:ext uri="{FF2B5EF4-FFF2-40B4-BE49-F238E27FC236}">
                  <a16:creationId xmlns:a16="http://schemas.microsoft.com/office/drawing/2014/main" id="{5626128C-730F-47B0-A74D-9E05724894BC}"/>
                </a:ext>
              </a:extLst>
            </p:cNvPr>
            <p:cNvSpPr/>
            <p:nvPr/>
          </p:nvSpPr>
          <p:spPr>
            <a:xfrm>
              <a:off x="1027661" y="3882397"/>
              <a:ext cx="735186" cy="279621"/>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15" name="Group 414">
              <a:extLst>
                <a:ext uri="{FF2B5EF4-FFF2-40B4-BE49-F238E27FC236}">
                  <a16:creationId xmlns:a16="http://schemas.microsoft.com/office/drawing/2014/main" id="{5FB17DC9-394C-463E-A73C-673CBC6065F1}"/>
                </a:ext>
              </a:extLst>
            </p:cNvPr>
            <p:cNvGrpSpPr/>
            <p:nvPr/>
          </p:nvGrpSpPr>
          <p:grpSpPr>
            <a:xfrm>
              <a:off x="1617809" y="2911668"/>
              <a:ext cx="441960" cy="436344"/>
              <a:chOff x="5236308" y="471199"/>
              <a:chExt cx="662637" cy="654216"/>
            </a:xfrm>
          </p:grpSpPr>
          <p:sp>
            <p:nvSpPr>
              <p:cNvPr id="420" name="Partial Circle 419">
                <a:extLst>
                  <a:ext uri="{FF2B5EF4-FFF2-40B4-BE49-F238E27FC236}">
                    <a16:creationId xmlns:a16="http://schemas.microsoft.com/office/drawing/2014/main" id="{B4504C37-A7BB-4156-9D6A-79C5D4F534C9}"/>
                  </a:ext>
                </a:extLst>
              </p:cNvPr>
              <p:cNvSpPr/>
              <p:nvPr/>
            </p:nvSpPr>
            <p:spPr bwMode="auto">
              <a:xfrm>
                <a:off x="5236308" y="508000"/>
                <a:ext cx="617415" cy="617415"/>
              </a:xfrm>
              <a:prstGeom prst="pi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1" name="Partial Circle 420">
                <a:extLst>
                  <a:ext uri="{FF2B5EF4-FFF2-40B4-BE49-F238E27FC236}">
                    <a16:creationId xmlns:a16="http://schemas.microsoft.com/office/drawing/2014/main" id="{15604ADB-133B-43EC-A046-D35C29E8ECAF}"/>
                  </a:ext>
                </a:extLst>
              </p:cNvPr>
              <p:cNvSpPr/>
              <p:nvPr/>
            </p:nvSpPr>
            <p:spPr bwMode="auto">
              <a:xfrm rot="18411831">
                <a:off x="5272772" y="471199"/>
                <a:ext cx="626173" cy="626173"/>
              </a:xfrm>
              <a:prstGeom prst="pie">
                <a:avLst>
                  <a:gd name="adj1" fmla="val 19394019"/>
                  <a:gd name="adj2" fmla="val 3105972"/>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cxnSp>
          <p:nvCxnSpPr>
            <p:cNvPr id="416" name="Straight Connector 415">
              <a:extLst>
                <a:ext uri="{FF2B5EF4-FFF2-40B4-BE49-F238E27FC236}">
                  <a16:creationId xmlns:a16="http://schemas.microsoft.com/office/drawing/2014/main" id="{57AA1F80-08BD-4A87-A0C8-814990EA7213}"/>
                </a:ext>
              </a:extLst>
            </p:cNvPr>
            <p:cNvCxnSpPr>
              <a:cxnSpLocks/>
            </p:cNvCxnSpPr>
            <p:nvPr/>
          </p:nvCxnSpPr>
          <p:spPr>
            <a:xfrm>
              <a:off x="599550" y="2611553"/>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17" name="Group 416">
              <a:extLst>
                <a:ext uri="{FF2B5EF4-FFF2-40B4-BE49-F238E27FC236}">
                  <a16:creationId xmlns:a16="http://schemas.microsoft.com/office/drawing/2014/main" id="{9163892A-B8E6-4038-9695-60B5DBF16EEF}"/>
                </a:ext>
              </a:extLst>
            </p:cNvPr>
            <p:cNvGrpSpPr/>
            <p:nvPr/>
          </p:nvGrpSpPr>
          <p:grpSpPr>
            <a:xfrm>
              <a:off x="2035536" y="2448739"/>
              <a:ext cx="59952" cy="59952"/>
              <a:chOff x="3544362" y="2448739"/>
              <a:chExt cx="59952" cy="59952"/>
            </a:xfrm>
          </p:grpSpPr>
          <p:cxnSp>
            <p:nvCxnSpPr>
              <p:cNvPr id="418" name="Straight Connector 417">
                <a:extLst>
                  <a:ext uri="{FF2B5EF4-FFF2-40B4-BE49-F238E27FC236}">
                    <a16:creationId xmlns:a16="http://schemas.microsoft.com/office/drawing/2014/main" id="{D7DC8C8B-FA2C-44E0-8A7F-558127E3B923}"/>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25AD6BEA-FEA1-4AAA-8F8B-B029E908545F}"/>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24" name="Group 423">
            <a:extLst>
              <a:ext uri="{FF2B5EF4-FFF2-40B4-BE49-F238E27FC236}">
                <a16:creationId xmlns:a16="http://schemas.microsoft.com/office/drawing/2014/main" id="{435FC9D9-BE2E-4BDD-A52E-8BCD5A3F346F}"/>
              </a:ext>
            </a:extLst>
          </p:cNvPr>
          <p:cNvGrpSpPr/>
          <p:nvPr/>
        </p:nvGrpSpPr>
        <p:grpSpPr>
          <a:xfrm>
            <a:off x="2122669" y="2815266"/>
            <a:ext cx="2509648" cy="1828445"/>
            <a:chOff x="2266283" y="2734746"/>
            <a:chExt cx="2615623" cy="1910922"/>
          </a:xfrm>
        </p:grpSpPr>
        <p:sp>
          <p:nvSpPr>
            <p:cNvPr id="425" name="TextBox 424">
              <a:extLst>
                <a:ext uri="{FF2B5EF4-FFF2-40B4-BE49-F238E27FC236}">
                  <a16:creationId xmlns:a16="http://schemas.microsoft.com/office/drawing/2014/main" id="{71E85675-BB21-4DB5-BA79-2DD0A6ADAA04}"/>
                </a:ext>
              </a:extLst>
            </p:cNvPr>
            <p:cNvSpPr txBox="1"/>
            <p:nvPr/>
          </p:nvSpPr>
          <p:spPr>
            <a:xfrm>
              <a:off x="2671849" y="2734746"/>
              <a:ext cx="1834076" cy="493142"/>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Conversations</a:t>
              </a:r>
            </a:p>
          </p:txBody>
        </p:sp>
        <p:grpSp>
          <p:nvGrpSpPr>
            <p:cNvPr id="426" name="Group 425">
              <a:extLst>
                <a:ext uri="{FF2B5EF4-FFF2-40B4-BE49-F238E27FC236}">
                  <a16:creationId xmlns:a16="http://schemas.microsoft.com/office/drawing/2014/main" id="{E875E0E6-B461-45E9-A764-F01FE09055EF}"/>
                </a:ext>
              </a:extLst>
            </p:cNvPr>
            <p:cNvGrpSpPr/>
            <p:nvPr/>
          </p:nvGrpSpPr>
          <p:grpSpPr>
            <a:xfrm>
              <a:off x="2266283" y="3152287"/>
              <a:ext cx="2615623" cy="1493381"/>
              <a:chOff x="860785" y="2274531"/>
              <a:chExt cx="1711028" cy="976904"/>
            </a:xfrm>
          </p:grpSpPr>
          <p:grpSp>
            <p:nvGrpSpPr>
              <p:cNvPr id="437" name="Group 436">
                <a:extLst>
                  <a:ext uri="{FF2B5EF4-FFF2-40B4-BE49-F238E27FC236}">
                    <a16:creationId xmlns:a16="http://schemas.microsoft.com/office/drawing/2014/main" id="{49DDBE94-57EE-4DF3-B96C-4E0BB3A60D3C}"/>
                  </a:ext>
                </a:extLst>
              </p:cNvPr>
              <p:cNvGrpSpPr/>
              <p:nvPr/>
            </p:nvGrpSpPr>
            <p:grpSpPr>
              <a:xfrm>
                <a:off x="860785" y="2274531"/>
                <a:ext cx="1711028" cy="976904"/>
                <a:chOff x="506413" y="1787409"/>
                <a:chExt cx="2105025" cy="1201854"/>
              </a:xfrm>
            </p:grpSpPr>
            <p:sp>
              <p:nvSpPr>
                <p:cNvPr id="441" name="Rectangle 20">
                  <a:extLst>
                    <a:ext uri="{FF2B5EF4-FFF2-40B4-BE49-F238E27FC236}">
                      <a16:creationId xmlns:a16="http://schemas.microsoft.com/office/drawing/2014/main" id="{B33B93EB-5872-4DDE-9778-F68FA37E5ED0}"/>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2" name="Oval 21">
                  <a:extLst>
                    <a:ext uri="{FF2B5EF4-FFF2-40B4-BE49-F238E27FC236}">
                      <a16:creationId xmlns:a16="http://schemas.microsoft.com/office/drawing/2014/main" id="{254C58B7-0266-47D4-96FA-B12CDF18E59D}"/>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3" name="Freeform 23">
                  <a:extLst>
                    <a:ext uri="{FF2B5EF4-FFF2-40B4-BE49-F238E27FC236}">
                      <a16:creationId xmlns:a16="http://schemas.microsoft.com/office/drawing/2014/main" id="{8DCD5C5A-0DB7-4E9C-A250-5A279E79FBDD}"/>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438" name="Rectangle 437">
                <a:extLst>
                  <a:ext uri="{FF2B5EF4-FFF2-40B4-BE49-F238E27FC236}">
                    <a16:creationId xmlns:a16="http://schemas.microsoft.com/office/drawing/2014/main" id="{3973F69B-8D6C-4BA2-ACD6-908490901C29}"/>
                  </a:ext>
                </a:extLst>
              </p:cNvPr>
              <p:cNvSpPr/>
              <p:nvPr/>
            </p:nvSpPr>
            <p:spPr bwMode="auto">
              <a:xfrm>
                <a:off x="1416844" y="2379232"/>
                <a:ext cx="846536" cy="7395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9" name="Rectangle 438">
                <a:extLst>
                  <a:ext uri="{FF2B5EF4-FFF2-40B4-BE49-F238E27FC236}">
                    <a16:creationId xmlns:a16="http://schemas.microsoft.com/office/drawing/2014/main" id="{244AA675-5ECC-45D7-A555-F647D54B88B8}"/>
                  </a:ext>
                </a:extLst>
              </p:cNvPr>
              <p:cNvSpPr/>
              <p:nvPr/>
            </p:nvSpPr>
            <p:spPr bwMode="auto">
              <a:xfrm>
                <a:off x="1142807" y="2375321"/>
                <a:ext cx="234036" cy="73958"/>
              </a:xfrm>
              <a:prstGeom prst="rect">
                <a:avLst/>
              </a:prstGeom>
              <a:solidFill>
                <a:schemeClr val="bg1"/>
              </a:solid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5" bIns="34285"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0" name="Rectangle 439">
                <a:extLst>
                  <a:ext uri="{FF2B5EF4-FFF2-40B4-BE49-F238E27FC236}">
                    <a16:creationId xmlns:a16="http://schemas.microsoft.com/office/drawing/2014/main" id="{19AA5B78-C2A1-4094-B326-C9A917353320}"/>
                  </a:ext>
                </a:extLst>
              </p:cNvPr>
              <p:cNvSpPr/>
              <p:nvPr/>
            </p:nvSpPr>
            <p:spPr bwMode="auto">
              <a:xfrm>
                <a:off x="1142807" y="2375321"/>
                <a:ext cx="234036" cy="709167"/>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427" name="Straight Connector 426">
              <a:extLst>
                <a:ext uri="{FF2B5EF4-FFF2-40B4-BE49-F238E27FC236}">
                  <a16:creationId xmlns:a16="http://schemas.microsoft.com/office/drawing/2014/main" id="{7ED1F949-FC8C-491E-A289-808B4273E484}"/>
                </a:ext>
              </a:extLst>
            </p:cNvPr>
            <p:cNvCxnSpPr/>
            <p:nvPr/>
          </p:nvCxnSpPr>
          <p:spPr>
            <a:xfrm>
              <a:off x="3343330" y="3589569"/>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011231E9-7CF5-4831-81EF-74F89FE432B6}"/>
                </a:ext>
              </a:extLst>
            </p:cNvPr>
            <p:cNvCxnSpPr/>
            <p:nvPr/>
          </p:nvCxnSpPr>
          <p:spPr>
            <a:xfrm>
              <a:off x="3343330" y="365934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9" name="Group 428">
              <a:extLst>
                <a:ext uri="{FF2B5EF4-FFF2-40B4-BE49-F238E27FC236}">
                  <a16:creationId xmlns:a16="http://schemas.microsoft.com/office/drawing/2014/main" id="{600D7352-2F92-4C2F-85A3-DE46C6B15D6C}"/>
                </a:ext>
              </a:extLst>
            </p:cNvPr>
            <p:cNvGrpSpPr/>
            <p:nvPr/>
          </p:nvGrpSpPr>
          <p:grpSpPr>
            <a:xfrm>
              <a:off x="3465764" y="3856258"/>
              <a:ext cx="904970" cy="79564"/>
              <a:chOff x="5149230" y="3727609"/>
              <a:chExt cx="905098" cy="79575"/>
            </a:xfrm>
          </p:grpSpPr>
          <p:cxnSp>
            <p:nvCxnSpPr>
              <p:cNvPr id="435" name="Straight Connector 434">
                <a:extLst>
                  <a:ext uri="{FF2B5EF4-FFF2-40B4-BE49-F238E27FC236}">
                    <a16:creationId xmlns:a16="http://schemas.microsoft.com/office/drawing/2014/main" id="{55B83634-8F6D-4A07-A4C0-378AFD2BE69C}"/>
                  </a:ext>
                </a:extLst>
              </p:cNvPr>
              <p:cNvCxnSpPr/>
              <p:nvPr/>
            </p:nvCxnSpPr>
            <p:spPr>
              <a:xfrm>
                <a:off x="5149230" y="3727609"/>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56466D7F-34E0-461E-A6EE-30354709424D}"/>
                  </a:ext>
                </a:extLst>
              </p:cNvPr>
              <p:cNvCxnSpPr/>
              <p:nvPr/>
            </p:nvCxnSpPr>
            <p:spPr>
              <a:xfrm>
                <a:off x="5149230" y="3807184"/>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30" name="Straight Connector 429">
              <a:extLst>
                <a:ext uri="{FF2B5EF4-FFF2-40B4-BE49-F238E27FC236}">
                  <a16:creationId xmlns:a16="http://schemas.microsoft.com/office/drawing/2014/main" id="{1001D14F-317F-470C-AF7A-48A3668EF1D2}"/>
                </a:ext>
              </a:extLst>
            </p:cNvPr>
            <p:cNvCxnSpPr/>
            <p:nvPr/>
          </p:nvCxnSpPr>
          <p:spPr>
            <a:xfrm>
              <a:off x="3341660" y="414158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614E0F55-E8F8-40E1-989D-16A39C78CCE9}"/>
                </a:ext>
              </a:extLst>
            </p:cNvPr>
            <p:cNvCxnSpPr/>
            <p:nvPr/>
          </p:nvCxnSpPr>
          <p:spPr>
            <a:xfrm>
              <a:off x="3341660" y="4211367"/>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2" name="people_5" title="Icon of a person with a box around them">
              <a:extLst>
                <a:ext uri="{FF2B5EF4-FFF2-40B4-BE49-F238E27FC236}">
                  <a16:creationId xmlns:a16="http://schemas.microsoft.com/office/drawing/2014/main" id="{A3507F6B-1205-4EF5-934B-402CB7C6858E}"/>
                </a:ext>
              </a:extLst>
            </p:cNvPr>
            <p:cNvSpPr>
              <a:spLocks noChangeAspect="1" noEditPoints="1"/>
            </p:cNvSpPr>
            <p:nvPr/>
          </p:nvSpPr>
          <p:spPr bwMode="auto">
            <a:xfrm>
              <a:off x="3214970" y="3559909"/>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3" name="people_5" title="Icon of a person with a box around them">
              <a:extLst>
                <a:ext uri="{FF2B5EF4-FFF2-40B4-BE49-F238E27FC236}">
                  <a16:creationId xmlns:a16="http://schemas.microsoft.com/office/drawing/2014/main" id="{86F06F8C-EC6F-4008-906D-DE805AEC19A5}"/>
                </a:ext>
              </a:extLst>
            </p:cNvPr>
            <p:cNvSpPr>
              <a:spLocks noChangeAspect="1" noEditPoints="1"/>
            </p:cNvSpPr>
            <p:nvPr/>
          </p:nvSpPr>
          <p:spPr bwMode="auto">
            <a:xfrm>
              <a:off x="3334788" y="3838756"/>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4" name="people_5" title="Icon of a person with a box around them">
              <a:extLst>
                <a:ext uri="{FF2B5EF4-FFF2-40B4-BE49-F238E27FC236}">
                  <a16:creationId xmlns:a16="http://schemas.microsoft.com/office/drawing/2014/main" id="{948A2757-B165-4E3B-B366-47CFBE083034}"/>
                </a:ext>
              </a:extLst>
            </p:cNvPr>
            <p:cNvSpPr>
              <a:spLocks noChangeAspect="1" noEditPoints="1"/>
            </p:cNvSpPr>
            <p:nvPr/>
          </p:nvSpPr>
          <p:spPr bwMode="auto">
            <a:xfrm>
              <a:off x="3209049" y="4100200"/>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44" name="Group 443">
            <a:extLst>
              <a:ext uri="{FF2B5EF4-FFF2-40B4-BE49-F238E27FC236}">
                <a16:creationId xmlns:a16="http://schemas.microsoft.com/office/drawing/2014/main" id="{F007ED73-819E-4DE9-BD73-D278B6B05026}"/>
              </a:ext>
            </a:extLst>
          </p:cNvPr>
          <p:cNvGrpSpPr/>
          <p:nvPr/>
        </p:nvGrpSpPr>
        <p:grpSpPr>
          <a:xfrm>
            <a:off x="4722705" y="2241366"/>
            <a:ext cx="1501789" cy="2402345"/>
            <a:chOff x="4992634" y="1954179"/>
            <a:chExt cx="1667341" cy="2655866"/>
          </a:xfrm>
        </p:grpSpPr>
        <p:grpSp>
          <p:nvGrpSpPr>
            <p:cNvPr id="445" name="Group 444">
              <a:extLst>
                <a:ext uri="{FF2B5EF4-FFF2-40B4-BE49-F238E27FC236}">
                  <a16:creationId xmlns:a16="http://schemas.microsoft.com/office/drawing/2014/main" id="{F8C06652-6CCD-43B3-B34D-C4018398359E}"/>
                </a:ext>
              </a:extLst>
            </p:cNvPr>
            <p:cNvGrpSpPr/>
            <p:nvPr/>
          </p:nvGrpSpPr>
          <p:grpSpPr>
            <a:xfrm>
              <a:off x="4992634" y="1954179"/>
              <a:ext cx="1667341" cy="2655866"/>
              <a:chOff x="6832147" y="1953970"/>
              <a:chExt cx="1667578" cy="2656243"/>
            </a:xfrm>
          </p:grpSpPr>
          <p:sp>
            <p:nvSpPr>
              <p:cNvPr id="513" name="TextBox 512">
                <a:extLst>
                  <a:ext uri="{FF2B5EF4-FFF2-40B4-BE49-F238E27FC236}">
                    <a16:creationId xmlns:a16="http://schemas.microsoft.com/office/drawing/2014/main" id="{FF5CB58D-1407-4E34-843C-90AFFE9D5D30}"/>
                  </a:ext>
                </a:extLst>
              </p:cNvPr>
              <p:cNvSpPr txBox="1"/>
              <p:nvPr/>
            </p:nvSpPr>
            <p:spPr>
              <a:xfrm>
                <a:off x="6832147" y="1953970"/>
                <a:ext cx="1667578" cy="489353"/>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Pages</a:t>
                </a:r>
              </a:p>
            </p:txBody>
          </p:sp>
          <p:sp>
            <p:nvSpPr>
              <p:cNvPr id="514" name="Freeform 124">
                <a:extLst>
                  <a:ext uri="{FF2B5EF4-FFF2-40B4-BE49-F238E27FC236}">
                    <a16:creationId xmlns:a16="http://schemas.microsoft.com/office/drawing/2014/main" id="{3295418C-35A9-4AF0-9D80-98D1059F8F8A}"/>
                  </a:ext>
                </a:extLst>
              </p:cNvPr>
              <p:cNvSpPr>
                <a:spLocks/>
              </p:cNvSpPr>
              <p:nvPr/>
            </p:nvSpPr>
            <p:spPr bwMode="auto">
              <a:xfrm>
                <a:off x="6881125" y="2369691"/>
                <a:ext cx="1569623" cy="224052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round/>
                <a:headEnd/>
                <a:tailEnd/>
              </a:ln>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5" name="Rectangle 514">
                <a:extLst>
                  <a:ext uri="{FF2B5EF4-FFF2-40B4-BE49-F238E27FC236}">
                    <a16:creationId xmlns:a16="http://schemas.microsoft.com/office/drawing/2014/main" id="{DD7B2A54-37EB-4865-A04F-BB7ED051B75F}"/>
                  </a:ext>
                </a:extLst>
              </p:cNvPr>
              <p:cNvSpPr/>
              <p:nvPr/>
            </p:nvSpPr>
            <p:spPr>
              <a:xfrm>
                <a:off x="7002590" y="2774445"/>
                <a:ext cx="1318182" cy="373929"/>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6" name="Rectangle 515">
                <a:extLst>
                  <a:ext uri="{FF2B5EF4-FFF2-40B4-BE49-F238E27FC236}">
                    <a16:creationId xmlns:a16="http://schemas.microsoft.com/office/drawing/2014/main" id="{FAF7EEA8-5338-48D4-8C9A-C9AB79F4C09D}"/>
                  </a:ext>
                </a:extLst>
              </p:cNvPr>
              <p:cNvSpPr/>
              <p:nvPr/>
            </p:nvSpPr>
            <p:spPr>
              <a:xfrm>
                <a:off x="7002590" y="3261494"/>
                <a:ext cx="320512" cy="35979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7" name="Rectangle 516">
                <a:extLst>
                  <a:ext uri="{FF2B5EF4-FFF2-40B4-BE49-F238E27FC236}">
                    <a16:creationId xmlns:a16="http://schemas.microsoft.com/office/drawing/2014/main" id="{EC3C8FDA-3F51-4B14-887E-1FD6A1D8B566}"/>
                  </a:ext>
                </a:extLst>
              </p:cNvPr>
              <p:cNvSpPr/>
              <p:nvPr/>
            </p:nvSpPr>
            <p:spPr>
              <a:xfrm>
                <a:off x="7002589" y="3761115"/>
                <a:ext cx="819347" cy="719581"/>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8" name="Rectangle 517">
                <a:extLst>
                  <a:ext uri="{FF2B5EF4-FFF2-40B4-BE49-F238E27FC236}">
                    <a16:creationId xmlns:a16="http://schemas.microsoft.com/office/drawing/2014/main" id="{3958270B-4B9D-4FBE-B906-E6F21C51A3CB}"/>
                  </a:ext>
                </a:extLst>
              </p:cNvPr>
              <p:cNvSpPr/>
              <p:nvPr/>
            </p:nvSpPr>
            <p:spPr>
              <a:xfrm>
                <a:off x="7999243" y="3258189"/>
                <a:ext cx="320512" cy="1219203"/>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9" name="Rectangle 518">
                <a:extLst>
                  <a:ext uri="{FF2B5EF4-FFF2-40B4-BE49-F238E27FC236}">
                    <a16:creationId xmlns:a16="http://schemas.microsoft.com/office/drawing/2014/main" id="{F103E5CB-B226-4F7C-918B-9FDD8DE09FB0}"/>
                  </a:ext>
                </a:extLst>
              </p:cNvPr>
              <p:cNvSpPr/>
              <p:nvPr/>
            </p:nvSpPr>
            <p:spPr>
              <a:xfrm>
                <a:off x="7500408" y="3258190"/>
                <a:ext cx="320512" cy="359792"/>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grpSp>
        <p:grpSp>
          <p:nvGrpSpPr>
            <p:cNvPr id="446" name="Group 445">
              <a:extLst>
                <a:ext uri="{FF2B5EF4-FFF2-40B4-BE49-F238E27FC236}">
                  <a16:creationId xmlns:a16="http://schemas.microsoft.com/office/drawing/2014/main" id="{7AF6F641-74DC-45DF-85AA-4EED07689B28}"/>
                </a:ext>
              </a:extLst>
            </p:cNvPr>
            <p:cNvGrpSpPr/>
            <p:nvPr/>
          </p:nvGrpSpPr>
          <p:grpSpPr>
            <a:xfrm>
              <a:off x="6245149" y="2449934"/>
              <a:ext cx="178777" cy="51888"/>
              <a:chOff x="3519313" y="2455072"/>
              <a:chExt cx="178802" cy="51895"/>
            </a:xfrm>
          </p:grpSpPr>
          <p:cxnSp>
            <p:nvCxnSpPr>
              <p:cNvPr id="453" name="Straight Connector 452">
                <a:extLst>
                  <a:ext uri="{FF2B5EF4-FFF2-40B4-BE49-F238E27FC236}">
                    <a16:creationId xmlns:a16="http://schemas.microsoft.com/office/drawing/2014/main" id="{4676732D-6C99-4F59-9EA4-FB48280F0F09}"/>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2" name="Rectangle 511">
                <a:extLst>
                  <a:ext uri="{FF2B5EF4-FFF2-40B4-BE49-F238E27FC236}">
                    <a16:creationId xmlns:a16="http://schemas.microsoft.com/office/drawing/2014/main" id="{1BFBC584-E232-4F86-BF19-F47FF9E28E6F}"/>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47" name="Group 446">
              <a:extLst>
                <a:ext uri="{FF2B5EF4-FFF2-40B4-BE49-F238E27FC236}">
                  <a16:creationId xmlns:a16="http://schemas.microsoft.com/office/drawing/2014/main" id="{8BF90521-D75D-416A-B8B8-8857895E4B28}"/>
                </a:ext>
              </a:extLst>
            </p:cNvPr>
            <p:cNvGrpSpPr/>
            <p:nvPr/>
          </p:nvGrpSpPr>
          <p:grpSpPr>
            <a:xfrm>
              <a:off x="6478071" y="2443463"/>
              <a:ext cx="59952" cy="59952"/>
              <a:chOff x="3544362" y="2448739"/>
              <a:chExt cx="59952" cy="59952"/>
            </a:xfrm>
          </p:grpSpPr>
          <p:cxnSp>
            <p:nvCxnSpPr>
              <p:cNvPr id="449" name="Straight Connector 448">
                <a:extLst>
                  <a:ext uri="{FF2B5EF4-FFF2-40B4-BE49-F238E27FC236}">
                    <a16:creationId xmlns:a16="http://schemas.microsoft.com/office/drawing/2014/main" id="{B75BA815-73C3-495B-A633-6DC74EF6E3C7}"/>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3C6A5D4D-A695-41A4-8658-B13A951C7541}"/>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448" name="Straight Connector 447">
              <a:extLst>
                <a:ext uri="{FF2B5EF4-FFF2-40B4-BE49-F238E27FC236}">
                  <a16:creationId xmlns:a16="http://schemas.microsoft.com/office/drawing/2014/main" id="{3155721B-E2DE-407A-9876-25BDFF2D6C65}"/>
                </a:ext>
              </a:extLst>
            </p:cNvPr>
            <p:cNvCxnSpPr>
              <a:cxnSpLocks/>
            </p:cNvCxnSpPr>
            <p:nvPr/>
          </p:nvCxnSpPr>
          <p:spPr>
            <a:xfrm>
              <a:off x="5041605" y="2602394"/>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20" name="Group 519">
            <a:extLst>
              <a:ext uri="{FF2B5EF4-FFF2-40B4-BE49-F238E27FC236}">
                <a16:creationId xmlns:a16="http://schemas.microsoft.com/office/drawing/2014/main" id="{4ADFC889-FAA5-432F-81DE-01FF79224979}"/>
              </a:ext>
            </a:extLst>
          </p:cNvPr>
          <p:cNvGrpSpPr/>
          <p:nvPr/>
        </p:nvGrpSpPr>
        <p:grpSpPr>
          <a:xfrm>
            <a:off x="10074669" y="2884781"/>
            <a:ext cx="585527" cy="1090514"/>
            <a:chOff x="10084161" y="3071504"/>
            <a:chExt cx="585527" cy="1090514"/>
          </a:xfrm>
        </p:grpSpPr>
        <p:grpSp>
          <p:nvGrpSpPr>
            <p:cNvPr id="521" name="Group 520">
              <a:extLst>
                <a:ext uri="{FF2B5EF4-FFF2-40B4-BE49-F238E27FC236}">
                  <a16:creationId xmlns:a16="http://schemas.microsoft.com/office/drawing/2014/main" id="{75A6F67B-90D2-493F-8237-19A5EBA9F7B1}"/>
                </a:ext>
              </a:extLst>
            </p:cNvPr>
            <p:cNvGrpSpPr/>
            <p:nvPr/>
          </p:nvGrpSpPr>
          <p:grpSpPr>
            <a:xfrm>
              <a:off x="10084161" y="3071504"/>
              <a:ext cx="585527" cy="1090514"/>
              <a:chOff x="10084161" y="3117288"/>
              <a:chExt cx="585527" cy="1090514"/>
            </a:xfrm>
          </p:grpSpPr>
          <p:sp>
            <p:nvSpPr>
              <p:cNvPr id="525" name="Rectangle: Rounded Corners 524">
                <a:extLst>
                  <a:ext uri="{FF2B5EF4-FFF2-40B4-BE49-F238E27FC236}">
                    <a16:creationId xmlns:a16="http://schemas.microsoft.com/office/drawing/2014/main" id="{A5D2AC59-B718-4F1D-8A99-57CFA728B6DF}"/>
                  </a:ext>
                </a:extLst>
              </p:cNvPr>
              <p:cNvSpPr/>
              <p:nvPr/>
            </p:nvSpPr>
            <p:spPr bwMode="auto">
              <a:xfrm>
                <a:off x="10084161" y="3117288"/>
                <a:ext cx="585527" cy="1090514"/>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6" name="Oval 525">
                <a:extLst>
                  <a:ext uri="{FF2B5EF4-FFF2-40B4-BE49-F238E27FC236}">
                    <a16:creationId xmlns:a16="http://schemas.microsoft.com/office/drawing/2014/main" id="{3C9221AC-3EF5-4CC6-BC8A-A9739D5D0315}"/>
                  </a:ext>
                </a:extLst>
              </p:cNvPr>
              <p:cNvSpPr/>
              <p:nvPr/>
            </p:nvSpPr>
            <p:spPr bwMode="auto">
              <a:xfrm>
                <a:off x="10283455" y="3245970"/>
                <a:ext cx="186938" cy="186938"/>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7" name="Oval 526">
                <a:extLst>
                  <a:ext uri="{FF2B5EF4-FFF2-40B4-BE49-F238E27FC236}">
                    <a16:creationId xmlns:a16="http://schemas.microsoft.com/office/drawing/2014/main" id="{52C221E1-9180-4523-9B24-B85C0C489F5B}"/>
                  </a:ext>
                </a:extLst>
              </p:cNvPr>
              <p:cNvSpPr/>
              <p:nvPr/>
            </p:nvSpPr>
            <p:spPr bwMode="auto">
              <a:xfrm>
                <a:off x="10354065" y="4101529"/>
                <a:ext cx="45719" cy="45719"/>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8" name="Rectangle: Rounded Corners 527">
                <a:extLst>
                  <a:ext uri="{FF2B5EF4-FFF2-40B4-BE49-F238E27FC236}">
                    <a16:creationId xmlns:a16="http://schemas.microsoft.com/office/drawing/2014/main" id="{266D8636-5780-4877-83AF-7E0CF16C3A09}"/>
                  </a:ext>
                </a:extLst>
              </p:cNvPr>
              <p:cNvSpPr/>
              <p:nvPr/>
            </p:nvSpPr>
            <p:spPr bwMode="auto">
              <a:xfrm>
                <a:off x="10209505" y="3510760"/>
                <a:ext cx="342529"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9" name="Rectangle: Rounded Corners 528">
                <a:extLst>
                  <a:ext uri="{FF2B5EF4-FFF2-40B4-BE49-F238E27FC236}">
                    <a16:creationId xmlns:a16="http://schemas.microsoft.com/office/drawing/2014/main" id="{71CB044B-77FD-41FF-8B54-14A102825FF5}"/>
                  </a:ext>
                </a:extLst>
              </p:cNvPr>
              <p:cNvSpPr/>
              <p:nvPr/>
            </p:nvSpPr>
            <p:spPr bwMode="auto">
              <a:xfrm>
                <a:off x="10209505" y="3704250"/>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30" name="Rectangle: Rounded Corners 529">
                <a:extLst>
                  <a:ext uri="{FF2B5EF4-FFF2-40B4-BE49-F238E27FC236}">
                    <a16:creationId xmlns:a16="http://schemas.microsoft.com/office/drawing/2014/main" id="{CF23083F-DCB1-4F0A-A9CD-8B05E8A83EE7}"/>
                  </a:ext>
                </a:extLst>
              </p:cNvPr>
              <p:cNvSpPr/>
              <p:nvPr/>
            </p:nvSpPr>
            <p:spPr bwMode="auto">
              <a:xfrm>
                <a:off x="10209505" y="3896979"/>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cxnSp>
          <p:nvCxnSpPr>
            <p:cNvPr id="522" name="Straight Connector 521">
              <a:extLst>
                <a:ext uri="{FF2B5EF4-FFF2-40B4-BE49-F238E27FC236}">
                  <a16:creationId xmlns:a16="http://schemas.microsoft.com/office/drawing/2014/main" id="{7337BE95-2952-40A4-9FFE-A94B9EC2BBD5}"/>
                </a:ext>
              </a:extLst>
            </p:cNvPr>
            <p:cNvCxnSpPr/>
            <p:nvPr/>
          </p:nvCxnSpPr>
          <p:spPr>
            <a:xfrm>
              <a:off x="10334438" y="3120488"/>
              <a:ext cx="84972" cy="0"/>
            </a:xfrm>
            <a:prstGeom prst="line">
              <a:avLst/>
            </a:prstGeom>
            <a:noFill/>
            <a:ln w="15875">
              <a:solidFill>
                <a:schemeClr val="tx1"/>
              </a:solidFill>
              <a:round/>
              <a:headEnd/>
              <a:tailEnd/>
            </a:ln>
          </p:spPr>
        </p:cxnSp>
        <p:sp>
          <p:nvSpPr>
            <p:cNvPr id="523" name="Rectangle: Rounded Corners 522">
              <a:extLst>
                <a:ext uri="{FF2B5EF4-FFF2-40B4-BE49-F238E27FC236}">
                  <a16:creationId xmlns:a16="http://schemas.microsoft.com/office/drawing/2014/main" id="{DFCD55D7-645E-4BF0-808B-7264B54D39CF}"/>
                </a:ext>
              </a:extLst>
            </p:cNvPr>
            <p:cNvSpPr/>
            <p:nvPr/>
          </p:nvSpPr>
          <p:spPr bwMode="auto">
            <a:xfrm>
              <a:off x="10412736" y="3658466"/>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4" name="Rectangle: Rounded Corners 523">
              <a:extLst>
                <a:ext uri="{FF2B5EF4-FFF2-40B4-BE49-F238E27FC236}">
                  <a16:creationId xmlns:a16="http://schemas.microsoft.com/office/drawing/2014/main" id="{B9438F71-61A1-48C2-9EF8-44C84F35D298}"/>
                </a:ext>
              </a:extLst>
            </p:cNvPr>
            <p:cNvSpPr/>
            <p:nvPr/>
          </p:nvSpPr>
          <p:spPr bwMode="auto">
            <a:xfrm>
              <a:off x="10412736" y="3851195"/>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sp>
        <p:nvSpPr>
          <p:cNvPr id="531" name="Rectangle 530">
            <a:extLst>
              <a:ext uri="{FF2B5EF4-FFF2-40B4-BE49-F238E27FC236}">
                <a16:creationId xmlns:a16="http://schemas.microsoft.com/office/drawing/2014/main" id="{0A4F0CB3-74A7-415C-BBAF-B5F84364B7C1}"/>
              </a:ext>
            </a:extLst>
          </p:cNvPr>
          <p:cNvSpPr/>
          <p:nvPr/>
        </p:nvSpPr>
        <p:spPr bwMode="auto">
          <a:xfrm>
            <a:off x="9119033" y="1282927"/>
            <a:ext cx="2631340"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Build your experience</a:t>
            </a:r>
          </a:p>
        </p:txBody>
      </p:sp>
      <p:grpSp>
        <p:nvGrpSpPr>
          <p:cNvPr id="532" name="Group 531">
            <a:extLst>
              <a:ext uri="{FF2B5EF4-FFF2-40B4-BE49-F238E27FC236}">
                <a16:creationId xmlns:a16="http://schemas.microsoft.com/office/drawing/2014/main" id="{30CCB179-5CE5-48B2-B0F6-08A6C6CDE7C3}"/>
              </a:ext>
            </a:extLst>
          </p:cNvPr>
          <p:cNvGrpSpPr/>
          <p:nvPr/>
        </p:nvGrpSpPr>
        <p:grpSpPr>
          <a:xfrm>
            <a:off x="6302211" y="2798615"/>
            <a:ext cx="2509648" cy="1828445"/>
            <a:chOff x="2266283" y="2734746"/>
            <a:chExt cx="2615623" cy="1910922"/>
          </a:xfrm>
        </p:grpSpPr>
        <p:sp>
          <p:nvSpPr>
            <p:cNvPr id="533" name="TextBox 532">
              <a:extLst>
                <a:ext uri="{FF2B5EF4-FFF2-40B4-BE49-F238E27FC236}">
                  <a16:creationId xmlns:a16="http://schemas.microsoft.com/office/drawing/2014/main" id="{35836C25-D9A1-4640-BC82-0AFA802FEC96}"/>
                </a:ext>
              </a:extLst>
            </p:cNvPr>
            <p:cNvSpPr txBox="1"/>
            <p:nvPr/>
          </p:nvSpPr>
          <p:spPr>
            <a:xfrm>
              <a:off x="2671849" y="2734746"/>
              <a:ext cx="1834076" cy="511396"/>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Timeline</a:t>
              </a:r>
            </a:p>
          </p:txBody>
        </p:sp>
        <p:grpSp>
          <p:nvGrpSpPr>
            <p:cNvPr id="534" name="Group 533">
              <a:extLst>
                <a:ext uri="{FF2B5EF4-FFF2-40B4-BE49-F238E27FC236}">
                  <a16:creationId xmlns:a16="http://schemas.microsoft.com/office/drawing/2014/main" id="{121E67FD-EDB0-4316-87AB-85AD267C09D2}"/>
                </a:ext>
              </a:extLst>
            </p:cNvPr>
            <p:cNvGrpSpPr/>
            <p:nvPr/>
          </p:nvGrpSpPr>
          <p:grpSpPr>
            <a:xfrm>
              <a:off x="2266283" y="3152287"/>
              <a:ext cx="2615623" cy="1493381"/>
              <a:chOff x="860785" y="2274531"/>
              <a:chExt cx="1711028" cy="976904"/>
            </a:xfrm>
          </p:grpSpPr>
          <p:grpSp>
            <p:nvGrpSpPr>
              <p:cNvPr id="536" name="Group 535">
                <a:extLst>
                  <a:ext uri="{FF2B5EF4-FFF2-40B4-BE49-F238E27FC236}">
                    <a16:creationId xmlns:a16="http://schemas.microsoft.com/office/drawing/2014/main" id="{BFCBFC96-EC2F-424A-A282-3F532F43BDF4}"/>
                  </a:ext>
                </a:extLst>
              </p:cNvPr>
              <p:cNvGrpSpPr/>
              <p:nvPr/>
            </p:nvGrpSpPr>
            <p:grpSpPr>
              <a:xfrm>
                <a:off x="860785" y="2274531"/>
                <a:ext cx="1711028" cy="976904"/>
                <a:chOff x="506413" y="1787409"/>
                <a:chExt cx="2105025" cy="1201854"/>
              </a:xfrm>
            </p:grpSpPr>
            <p:sp>
              <p:nvSpPr>
                <p:cNvPr id="538" name="Rectangle 20">
                  <a:extLst>
                    <a:ext uri="{FF2B5EF4-FFF2-40B4-BE49-F238E27FC236}">
                      <a16:creationId xmlns:a16="http://schemas.microsoft.com/office/drawing/2014/main" id="{0EA8554E-71EC-4814-8277-CC6894BC4591}"/>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9" name="Oval 21">
                  <a:extLst>
                    <a:ext uri="{FF2B5EF4-FFF2-40B4-BE49-F238E27FC236}">
                      <a16:creationId xmlns:a16="http://schemas.microsoft.com/office/drawing/2014/main" id="{32BC5C88-32E8-452E-BA11-1922BBAB4B98}"/>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0" name="Freeform 23">
                  <a:extLst>
                    <a:ext uri="{FF2B5EF4-FFF2-40B4-BE49-F238E27FC236}">
                      <a16:creationId xmlns:a16="http://schemas.microsoft.com/office/drawing/2014/main" id="{3A5BF1EE-4F0A-4713-96AC-C77D6CC3261E}"/>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537" name="Rectangle 536">
                <a:extLst>
                  <a:ext uri="{FF2B5EF4-FFF2-40B4-BE49-F238E27FC236}">
                    <a16:creationId xmlns:a16="http://schemas.microsoft.com/office/drawing/2014/main" id="{632D69D2-9E89-42E1-B0BA-A70C52F19FF5}"/>
                  </a:ext>
                </a:extLst>
              </p:cNvPr>
              <p:cNvSpPr/>
              <p:nvPr/>
            </p:nvSpPr>
            <p:spPr bwMode="auto">
              <a:xfrm>
                <a:off x="1173850" y="2444123"/>
                <a:ext cx="290399" cy="21046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535" name="Straight Connector 534">
              <a:extLst>
                <a:ext uri="{FF2B5EF4-FFF2-40B4-BE49-F238E27FC236}">
                  <a16:creationId xmlns:a16="http://schemas.microsoft.com/office/drawing/2014/main" id="{C5F1B8E3-C803-450D-BC96-1F4D4A20513D}"/>
                </a:ext>
              </a:extLst>
            </p:cNvPr>
            <p:cNvCxnSpPr>
              <a:cxnSpLocks/>
            </p:cNvCxnSpPr>
            <p:nvPr/>
          </p:nvCxnSpPr>
          <p:spPr>
            <a:xfrm>
              <a:off x="4438397" y="3388247"/>
              <a:ext cx="2935" cy="97151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41" name="Rectangle 540">
            <a:extLst>
              <a:ext uri="{FF2B5EF4-FFF2-40B4-BE49-F238E27FC236}">
                <a16:creationId xmlns:a16="http://schemas.microsoft.com/office/drawing/2014/main" id="{0597DFBE-1AD8-471D-B354-0301B3E94D8E}"/>
              </a:ext>
            </a:extLst>
          </p:cNvPr>
          <p:cNvSpPr/>
          <p:nvPr/>
        </p:nvSpPr>
        <p:spPr bwMode="auto">
          <a:xfrm>
            <a:off x="7281759"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2" name="Rectangle 541">
            <a:extLst>
              <a:ext uri="{FF2B5EF4-FFF2-40B4-BE49-F238E27FC236}">
                <a16:creationId xmlns:a16="http://schemas.microsoft.com/office/drawing/2014/main" id="{21D64CB2-6E08-4F67-A29E-5B4CA85CB2A4}"/>
              </a:ext>
            </a:extLst>
          </p:cNvPr>
          <p:cNvSpPr/>
          <p:nvPr/>
        </p:nvSpPr>
        <p:spPr bwMode="auto">
          <a:xfrm>
            <a:off x="7816826"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3" name="Rectangle 542">
            <a:extLst>
              <a:ext uri="{FF2B5EF4-FFF2-40B4-BE49-F238E27FC236}">
                <a16:creationId xmlns:a16="http://schemas.microsoft.com/office/drawing/2014/main" id="{E141DED6-1D7C-4394-AC32-2E6F1F51197F}"/>
              </a:ext>
            </a:extLst>
          </p:cNvPr>
          <p:cNvSpPr/>
          <p:nvPr/>
        </p:nvSpPr>
        <p:spPr bwMode="auto">
          <a:xfrm>
            <a:off x="6753013"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4" name="Rectangle 543">
            <a:extLst>
              <a:ext uri="{FF2B5EF4-FFF2-40B4-BE49-F238E27FC236}">
                <a16:creationId xmlns:a16="http://schemas.microsoft.com/office/drawing/2014/main" id="{B4D9EDBF-AFE2-4579-BE9B-07A0DD25450D}"/>
              </a:ext>
            </a:extLst>
          </p:cNvPr>
          <p:cNvSpPr/>
          <p:nvPr/>
        </p:nvSpPr>
        <p:spPr bwMode="auto">
          <a:xfrm>
            <a:off x="7288080"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548" name="Picture 547">
            <a:extLst>
              <a:ext uri="{FF2B5EF4-FFF2-40B4-BE49-F238E27FC236}">
                <a16:creationId xmlns:a16="http://schemas.microsoft.com/office/drawing/2014/main" id="{1FD5AFCD-0F16-4C32-BC98-AD408B560B68}"/>
              </a:ext>
            </a:extLst>
          </p:cNvPr>
          <p:cNvPicPr>
            <a:picLocks noChangeAspect="1"/>
          </p:cNvPicPr>
          <p:nvPr/>
        </p:nvPicPr>
        <p:blipFill rotWithShape="1">
          <a:blip r:embed="rId3">
            <a:lum bright="70000" contrast="-70000"/>
          </a:blip>
          <a:srcRect l="29939" t="12869" b="5805"/>
          <a:stretch/>
        </p:blipFill>
        <p:spPr>
          <a:xfrm>
            <a:off x="2613617" y="5095985"/>
            <a:ext cx="2403013" cy="1241242"/>
          </a:xfrm>
          <a:prstGeom prst="rect">
            <a:avLst/>
          </a:prstGeom>
        </p:spPr>
      </p:pic>
      <p:sp>
        <p:nvSpPr>
          <p:cNvPr id="549" name="Title 1">
            <a:extLst>
              <a:ext uri="{FF2B5EF4-FFF2-40B4-BE49-F238E27FC236}">
                <a16:creationId xmlns:a16="http://schemas.microsoft.com/office/drawing/2014/main" id="{7932D018-B5AF-49F6-945F-C4784440A8EE}"/>
              </a:ext>
            </a:extLst>
          </p:cNvPr>
          <p:cNvSpPr txBox="1">
            <a:spLocks/>
          </p:cNvSpPr>
          <p:nvPr/>
        </p:nvSpPr>
        <p:spPr>
          <a:xfrm>
            <a:off x="4427795" y="5481255"/>
            <a:ext cx="3336411" cy="486532"/>
          </a:xfrm>
          <a:prstGeom prst="rect">
            <a:avLst/>
          </a:prstGeom>
        </p:spPr>
        <p:txBody>
          <a:bodyPr vert="horz" wrap="square" lIns="146284" tIns="91427" rIns="146284" bIns="91427" rtlCol="0" anchor="t">
            <a:noAutofit/>
          </a:bodyPr>
          <a:lstStyle>
            <a:lvl1pPr marL="0" algn="l" defTabSz="896218" rtl="0" eaLnBrk="1" latinLnBrk="0" hangingPunct="1">
              <a:lnSpc>
                <a:spcPct val="90000"/>
              </a:lnSpc>
              <a:spcBef>
                <a:spcPct val="0"/>
              </a:spcBef>
              <a:buNone/>
              <a:defRPr lang="en-US" sz="3921" b="0" i="0" u="none" kern="1200" cap="none" spc="-147" baseline="0" dirty="0">
                <a:ln w="3175">
                  <a:noFill/>
                </a:ln>
                <a:solidFill>
                  <a:schemeClr val="accent5">
                    <a:lumMod val="50000"/>
                  </a:schemeClr>
                </a:solidFill>
                <a:effectLst/>
                <a:latin typeface="Segoe UI Semibold" charset="0"/>
                <a:ea typeface="Segoe UI Semibold" charset="0"/>
                <a:cs typeface="Segoe UI Semibold" charset="0"/>
              </a:defRPr>
            </a:lvl1pPr>
          </a:lstStyle>
          <a:p>
            <a:pPr marL="0" marR="0" lvl="0" indent="0" algn="l" defTabSz="896218" rtl="0" eaLnBrk="1" fontAlgn="auto" latinLnBrk="0" hangingPunct="1">
              <a:lnSpc>
                <a:spcPct val="90000"/>
              </a:lnSpc>
              <a:spcBef>
                <a:spcPct val="0"/>
              </a:spcBef>
              <a:spcAft>
                <a:spcPts val="0"/>
              </a:spcAft>
              <a:buClrTx/>
              <a:buSzTx/>
              <a:buFontTx/>
              <a:buNone/>
              <a:tabLst/>
              <a:defRPr/>
            </a:pPr>
            <a:r>
              <a:rPr kumimoji="0" lang="en-US" sz="3200" b="0" i="0" u="none" strike="noStrike" kern="0" cap="none" spc="-50" normalizeH="0" baseline="0" noProof="0" dirty="0">
                <a:ln w="3175">
                  <a:noFill/>
                </a:ln>
                <a:solidFill>
                  <a:srgbClr val="FF0000"/>
                </a:solidFill>
                <a:effectLst/>
                <a:uLnTx/>
                <a:uFillTx/>
                <a:latin typeface="Segoe UI Semibold" panose="020B0702040204020203" pitchFamily="34" charset="0"/>
                <a:cs typeface="Segoe UI Semibold" panose="020B0702040204020203" pitchFamily="34" charset="0"/>
              </a:rPr>
              <a:t>Microsoft </a:t>
            </a:r>
            <a:r>
              <a:rPr kumimoji="0" lang="en-US" sz="3200" b="0" i="0" u="none" strike="noStrike" kern="0" cap="none" spc="-50" normalizeH="0" baseline="0" noProof="0" dirty="0">
                <a:ln>
                  <a:noFill/>
                </a:ln>
                <a:solidFill>
                  <a:srgbClr val="FF0000"/>
                </a:solidFill>
                <a:effectLst/>
                <a:uLnTx/>
                <a:uFillTx/>
                <a:latin typeface="Segoe UI Semibold" panose="020B0702040204020203" pitchFamily="34" charset="0"/>
                <a:cs typeface="Segoe UI Semibold" panose="020B0702040204020203" pitchFamily="34" charset="0"/>
              </a:rPr>
              <a:t>Graph</a:t>
            </a:r>
            <a:endParaRPr kumimoji="0" lang="en-US" sz="3200" b="0" i="0" u="none" strike="noStrike" kern="1200" cap="none" spc="-147" normalizeH="0" baseline="0" noProof="0" dirty="0">
              <a:ln w="3175">
                <a:noFill/>
              </a:ln>
              <a:solidFill>
                <a:srgbClr val="FF0000"/>
              </a:solidFill>
              <a:effectLst/>
              <a:uLnTx/>
              <a:uFillTx/>
            </a:endParaRPr>
          </a:p>
        </p:txBody>
      </p:sp>
      <p:sp>
        <p:nvSpPr>
          <p:cNvPr id="550" name="Oval 21">
            <a:extLst>
              <a:ext uri="{FF2B5EF4-FFF2-40B4-BE49-F238E27FC236}">
                <a16:creationId xmlns:a16="http://schemas.microsoft.com/office/drawing/2014/main" id="{A8A8D9A8-439E-41EF-A5F9-A0510045FD5B}"/>
              </a:ext>
            </a:extLst>
          </p:cNvPr>
          <p:cNvSpPr>
            <a:spLocks noChangeArrowheads="1"/>
          </p:cNvSpPr>
          <p:nvPr/>
        </p:nvSpPr>
        <p:spPr bwMode="auto">
          <a:xfrm>
            <a:off x="8342789" y="3343833"/>
            <a:ext cx="43530" cy="4341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cxnSp>
        <p:nvCxnSpPr>
          <p:cNvPr id="551" name="Straight Connector 550">
            <a:extLst>
              <a:ext uri="{FF2B5EF4-FFF2-40B4-BE49-F238E27FC236}">
                <a16:creationId xmlns:a16="http://schemas.microsoft.com/office/drawing/2014/main" id="{4149A83A-69FA-4262-870F-85A63C274DAF}"/>
              </a:ext>
            </a:extLst>
          </p:cNvPr>
          <p:cNvCxnSpPr/>
          <p:nvPr/>
        </p:nvCxnSpPr>
        <p:spPr>
          <a:xfrm>
            <a:off x="7087904" y="4291900"/>
            <a:ext cx="1239419"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45" name="Group 544">
            <a:extLst>
              <a:ext uri="{FF2B5EF4-FFF2-40B4-BE49-F238E27FC236}">
                <a16:creationId xmlns:a16="http://schemas.microsoft.com/office/drawing/2014/main" id="{E59D298E-965D-4FDA-A5BA-D763AC140196}"/>
              </a:ext>
            </a:extLst>
          </p:cNvPr>
          <p:cNvGrpSpPr/>
          <p:nvPr/>
        </p:nvGrpSpPr>
        <p:grpSpPr>
          <a:xfrm rot="10800000" flipH="1">
            <a:off x="3563058" y="4859293"/>
            <a:ext cx="534291" cy="648525"/>
            <a:chOff x="9158285" y="3056784"/>
            <a:chExt cx="606272" cy="735896"/>
          </a:xfrm>
        </p:grpSpPr>
        <p:sp>
          <p:nvSpPr>
            <p:cNvPr id="546" name="Freeform 168">
              <a:extLst>
                <a:ext uri="{FF2B5EF4-FFF2-40B4-BE49-F238E27FC236}">
                  <a16:creationId xmlns:a16="http://schemas.microsoft.com/office/drawing/2014/main" id="{3F40CC9E-F4F4-47DB-95D4-42B300C12BAC}"/>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547" name="Freeform 167">
              <a:extLst>
                <a:ext uri="{FF2B5EF4-FFF2-40B4-BE49-F238E27FC236}">
                  <a16:creationId xmlns:a16="http://schemas.microsoft.com/office/drawing/2014/main" id="{8C4E4AEC-2103-44A5-81AA-45AB70D71754}"/>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393" name="Group 392">
            <a:extLst>
              <a:ext uri="{FF2B5EF4-FFF2-40B4-BE49-F238E27FC236}">
                <a16:creationId xmlns:a16="http://schemas.microsoft.com/office/drawing/2014/main" id="{5D3B1263-BC7E-42EA-8D5E-215DCFD59177}"/>
              </a:ext>
            </a:extLst>
          </p:cNvPr>
          <p:cNvGrpSpPr/>
          <p:nvPr/>
        </p:nvGrpSpPr>
        <p:grpSpPr>
          <a:xfrm rot="10800000">
            <a:off x="8907580" y="4847833"/>
            <a:ext cx="534291" cy="648525"/>
            <a:chOff x="9158285" y="3056784"/>
            <a:chExt cx="606272" cy="735896"/>
          </a:xfrm>
        </p:grpSpPr>
        <p:sp>
          <p:nvSpPr>
            <p:cNvPr id="394" name="Freeform 168">
              <a:extLst>
                <a:ext uri="{FF2B5EF4-FFF2-40B4-BE49-F238E27FC236}">
                  <a16:creationId xmlns:a16="http://schemas.microsoft.com/office/drawing/2014/main" id="{ACE31FFE-04EC-4E76-8843-B59E6EF8C86B}"/>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395" name="Freeform 167">
              <a:extLst>
                <a:ext uri="{FF2B5EF4-FFF2-40B4-BE49-F238E27FC236}">
                  <a16:creationId xmlns:a16="http://schemas.microsoft.com/office/drawing/2014/main" id="{9CAA38B9-747A-4193-92AC-269228926886}"/>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300716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DEFD4C01-D747-4FBE-AC91-4039C1758E44}"/>
              </a:ext>
            </a:extLst>
          </p:cNvPr>
          <p:cNvSpPr>
            <a:spLocks noGrp="1"/>
          </p:cNvSpPr>
          <p:nvPr>
            <p:ph type="title"/>
          </p:nvPr>
        </p:nvSpPr>
        <p:spPr>
          <a:xfrm>
            <a:off x="465138" y="632779"/>
            <a:ext cx="11533187" cy="1231106"/>
          </a:xfrm>
        </p:spPr>
        <p:txBody>
          <a:bodyPr/>
          <a:lstStyle/>
          <a:p>
            <a:r>
              <a:rPr lang="en-US" dirty="0"/>
              <a:t>Microsoft Graph</a:t>
            </a:r>
            <a:br>
              <a:rPr lang="en-US" dirty="0"/>
            </a:br>
            <a:r>
              <a:rPr lang="en-US" dirty="0"/>
              <a:t>Gateway to </a:t>
            </a:r>
            <a:r>
              <a:rPr lang="en-US" dirty="0">
                <a:solidFill>
                  <a:srgbClr val="FF0000"/>
                </a:solidFill>
              </a:rPr>
              <a:t>your </a:t>
            </a:r>
            <a:r>
              <a:rPr lang="en-US" dirty="0"/>
              <a:t>data in the Microsoft</a:t>
            </a:r>
            <a:r>
              <a:rPr lang="en-US" dirty="0">
                <a:solidFill>
                  <a:schemeClr val="bg1"/>
                </a:solidFill>
              </a:rPr>
              <a:t>-</a:t>
            </a:r>
            <a:r>
              <a:rPr lang="en-US" dirty="0"/>
              <a:t>cloud </a:t>
            </a:r>
            <a:br>
              <a:rPr lang="en-US" dirty="0"/>
            </a:br>
            <a:endParaRPr lang="en-US" dirty="0"/>
          </a:p>
        </p:txBody>
      </p:sp>
      <p:pic>
        <p:nvPicPr>
          <p:cNvPr id="3" name="Picture 2">
            <a:extLst>
              <a:ext uri="{FF2B5EF4-FFF2-40B4-BE49-F238E27FC236}">
                <a16:creationId xmlns:a16="http://schemas.microsoft.com/office/drawing/2014/main" id="{9137E7D9-FA57-4F6D-A16D-CD0E9377DC23}"/>
              </a:ext>
            </a:extLst>
          </p:cNvPr>
          <p:cNvPicPr>
            <a:picLocks noChangeAspect="1"/>
          </p:cNvPicPr>
          <p:nvPr/>
        </p:nvPicPr>
        <p:blipFill>
          <a:blip r:embed="rId4"/>
          <a:stretch>
            <a:fillRect/>
          </a:stretch>
        </p:blipFill>
        <p:spPr>
          <a:xfrm>
            <a:off x="331732" y="1897510"/>
            <a:ext cx="11528535" cy="292633"/>
          </a:xfrm>
          <a:prstGeom prst="rect">
            <a:avLst/>
          </a:prstGeom>
        </p:spPr>
      </p:pic>
      <p:sp>
        <p:nvSpPr>
          <p:cNvPr id="4" name="Rectangle 3">
            <a:extLst>
              <a:ext uri="{FF2B5EF4-FFF2-40B4-BE49-F238E27FC236}">
                <a16:creationId xmlns:a16="http://schemas.microsoft.com/office/drawing/2014/main" id="{0048841F-BC01-46B4-A59E-D0A47B5BCCED}"/>
              </a:ext>
            </a:extLst>
          </p:cNvPr>
          <p:cNvSpPr/>
          <p:nvPr/>
        </p:nvSpPr>
        <p:spPr bwMode="auto">
          <a:xfrm>
            <a:off x="21339" y="1683250"/>
            <a:ext cx="12149322" cy="5153412"/>
          </a:xfrm>
          <a:prstGeom prst="rect">
            <a:avLst/>
          </a:prstGeom>
          <a:no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 name="Picture 4">
            <a:extLst>
              <a:ext uri="{FF2B5EF4-FFF2-40B4-BE49-F238E27FC236}">
                <a16:creationId xmlns:a16="http://schemas.microsoft.com/office/drawing/2014/main" id="{CB4B04C1-43F9-43AE-8858-061FD65DC3C2}"/>
              </a:ext>
            </a:extLst>
          </p:cNvPr>
          <p:cNvPicPr>
            <a:picLocks/>
          </p:cNvPicPr>
          <p:nvPr>
            <p:custDataLst>
              <p:custData r:id="rId1"/>
              <p:tags r:id="rId2"/>
            </p:custDataLst>
          </p:nvPr>
        </p:nvPicPr>
        <p:blipFill>
          <a:blip r:embed="rId5">
            <a:extLst>
              <a:ext uri="{28A0092B-C50C-407E-A947-70E740481C1C}">
                <a14:useLocalDpi xmlns:a14="http://schemas.microsoft.com/office/drawing/2010/main" val="0"/>
              </a:ext>
            </a:extLst>
          </a:blip>
          <a:stretch>
            <a:fillRect/>
          </a:stretch>
        </p:blipFill>
        <p:spPr>
          <a:xfrm>
            <a:off x="7913420" y="494847"/>
            <a:ext cx="21339" cy="21339"/>
          </a:xfrm>
          <a:prstGeom prst="rect">
            <a:avLst/>
          </a:prstGeom>
        </p:spPr>
      </p:pic>
      <p:sp>
        <p:nvSpPr>
          <p:cNvPr id="6" name="Rectangle 5">
            <a:extLst>
              <a:ext uri="{FF2B5EF4-FFF2-40B4-BE49-F238E27FC236}">
                <a16:creationId xmlns:a16="http://schemas.microsoft.com/office/drawing/2014/main" id="{4717B54A-532C-4AA1-9849-D30E270D74BB}"/>
              </a:ext>
            </a:extLst>
          </p:cNvPr>
          <p:cNvSpPr/>
          <p:nvPr/>
        </p:nvSpPr>
        <p:spPr bwMode="auto">
          <a:xfrm>
            <a:off x="588263" y="2696761"/>
            <a:ext cx="3092688" cy="22341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Users, Groups, Organizations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Outlook</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SharePoint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OneDrive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Teams</a:t>
            </a: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Planner</a:t>
            </a: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Excel</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OneNote</a:t>
            </a:r>
            <a:endParaRPr kumimoji="0" lang="en-US" sz="18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E364681-54BA-4CC1-9543-CE4CF33E1594}"/>
              </a:ext>
            </a:extLst>
          </p:cNvPr>
          <p:cNvSpPr/>
          <p:nvPr/>
        </p:nvSpPr>
        <p:spPr bwMode="auto">
          <a:xfrm>
            <a:off x="4495323" y="2751418"/>
            <a:ext cx="1967522" cy="18505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Activities</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Device Relay </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Commands</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Notifications</a:t>
            </a:r>
          </a:p>
        </p:txBody>
      </p:sp>
      <p:sp>
        <p:nvSpPr>
          <p:cNvPr id="8" name="Rectangle 7">
            <a:extLst>
              <a:ext uri="{FF2B5EF4-FFF2-40B4-BE49-F238E27FC236}">
                <a16:creationId xmlns:a16="http://schemas.microsoft.com/office/drawing/2014/main" id="{E736F33D-00CE-449D-B5B7-1F32325B1DE1}"/>
              </a:ext>
            </a:extLst>
          </p:cNvPr>
          <p:cNvSpPr/>
          <p:nvPr/>
        </p:nvSpPr>
        <p:spPr bwMode="auto">
          <a:xfrm>
            <a:off x="7913420" y="2751416"/>
            <a:ext cx="3185504" cy="16391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Azure AD</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Intune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Identity Manager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Advanced Threat Analytics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Advanced Threat Protection</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9C887E86-068F-4F7C-8007-C097C47A0EF8}"/>
              </a:ext>
            </a:extLst>
          </p:cNvPr>
          <p:cNvSpPr/>
          <p:nvPr/>
        </p:nvSpPr>
        <p:spPr bwMode="auto">
          <a:xfrm>
            <a:off x="479316" y="5115851"/>
            <a:ext cx="2264087"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Mail, Calendar,  </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Contacts and Tasks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Sites and Lists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Drives and Files</a:t>
            </a:r>
          </a:p>
        </p:txBody>
      </p:sp>
      <p:sp>
        <p:nvSpPr>
          <p:cNvPr id="11" name="Rectangle 10">
            <a:extLst>
              <a:ext uri="{FF2B5EF4-FFF2-40B4-BE49-F238E27FC236}">
                <a16:creationId xmlns:a16="http://schemas.microsoft.com/office/drawing/2014/main" id="{197C4FDA-1EF6-4927-872A-D6E4C8C88E22}"/>
              </a:ext>
            </a:extLst>
          </p:cNvPr>
          <p:cNvSpPr/>
          <p:nvPr/>
        </p:nvSpPr>
        <p:spPr>
          <a:xfrm>
            <a:off x="3112792" y="5115851"/>
            <a:ext cx="1967522"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Channels, Messages</a:t>
            </a:r>
            <a:endParaRPr kumimoji="0" lang="en-US" sz="14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Tasks and Plans</a:t>
            </a:r>
            <a:endParaRPr kumimoji="0" lang="en-US" sz="14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Spreadsheets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Notes, and more…</a:t>
            </a:r>
          </a:p>
        </p:txBody>
      </p:sp>
      <p:sp>
        <p:nvSpPr>
          <p:cNvPr id="12" name="Rectangle 11">
            <a:extLst>
              <a:ext uri="{FF2B5EF4-FFF2-40B4-BE49-F238E27FC236}">
                <a16:creationId xmlns:a16="http://schemas.microsoft.com/office/drawing/2014/main" id="{D27D6B41-730A-4193-840B-DFFEADADA180}"/>
              </a:ext>
            </a:extLst>
          </p:cNvPr>
          <p:cNvSpPr/>
          <p:nvPr/>
        </p:nvSpPr>
        <p:spPr>
          <a:xfrm>
            <a:off x="5449703" y="5115851"/>
            <a:ext cx="2068997"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Identity Management</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Access Control</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Synchronization</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Domains</a:t>
            </a:r>
          </a:p>
        </p:txBody>
      </p:sp>
      <p:sp>
        <p:nvSpPr>
          <p:cNvPr id="13" name="Rectangle 12">
            <a:extLst>
              <a:ext uri="{FF2B5EF4-FFF2-40B4-BE49-F238E27FC236}">
                <a16:creationId xmlns:a16="http://schemas.microsoft.com/office/drawing/2014/main" id="{49C613C8-45A6-495F-9E37-491FC4C20B6C}"/>
              </a:ext>
            </a:extLst>
          </p:cNvPr>
          <p:cNvSpPr/>
          <p:nvPr/>
        </p:nvSpPr>
        <p:spPr>
          <a:xfrm>
            <a:off x="7888089" y="5115851"/>
            <a:ext cx="2438681" cy="1446550"/>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Administrative Units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Applications and Devices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Advanced Threat Analytics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Advanced Threat Protection </a:t>
            </a:r>
          </a:p>
        </p:txBody>
      </p:sp>
      <p:sp>
        <p:nvSpPr>
          <p:cNvPr id="14" name="Rectangle 13">
            <a:extLst>
              <a:ext uri="{FF2B5EF4-FFF2-40B4-BE49-F238E27FC236}">
                <a16:creationId xmlns:a16="http://schemas.microsoft.com/office/drawing/2014/main" id="{F095E92A-49F7-4461-A9CE-B416C97F0B6C}"/>
              </a:ext>
            </a:extLst>
          </p:cNvPr>
          <p:cNvSpPr/>
          <p:nvPr/>
        </p:nvSpPr>
        <p:spPr>
          <a:xfrm>
            <a:off x="10696160" y="5115851"/>
            <a:ext cx="1324703" cy="1077218"/>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Alerts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Policies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and more…</a:t>
            </a:r>
          </a:p>
        </p:txBody>
      </p:sp>
      <p:sp>
        <p:nvSpPr>
          <p:cNvPr id="15" name="Rectangle 14">
            <a:extLst>
              <a:ext uri="{FF2B5EF4-FFF2-40B4-BE49-F238E27FC236}">
                <a16:creationId xmlns:a16="http://schemas.microsoft.com/office/drawing/2014/main" id="{99E88B8E-D9D1-40E8-A8EE-48E3F8E8C9E2}"/>
              </a:ext>
            </a:extLst>
          </p:cNvPr>
          <p:cNvSpPr/>
          <p:nvPr/>
        </p:nvSpPr>
        <p:spPr>
          <a:xfrm>
            <a:off x="584433" y="2351307"/>
            <a:ext cx="1284967"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Segoe UI" pitchFamily="34" charset="0"/>
                <a:cs typeface="Segoe UI" pitchFamily="34" charset="0"/>
              </a:rPr>
              <a:t>Office 365</a:t>
            </a:r>
          </a:p>
        </p:txBody>
      </p:sp>
      <p:sp>
        <p:nvSpPr>
          <p:cNvPr id="16" name="Rectangle 15">
            <a:extLst>
              <a:ext uri="{FF2B5EF4-FFF2-40B4-BE49-F238E27FC236}">
                <a16:creationId xmlns:a16="http://schemas.microsoft.com/office/drawing/2014/main" id="{4C697C76-6132-49E3-BBAF-6F95C260D78A}"/>
              </a:ext>
            </a:extLst>
          </p:cNvPr>
          <p:cNvSpPr/>
          <p:nvPr/>
        </p:nvSpPr>
        <p:spPr>
          <a:xfrm>
            <a:off x="4495323" y="2353449"/>
            <a:ext cx="1485343"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mn-ea"/>
                <a:cs typeface="Segoe UI" pitchFamily="34" charset="0"/>
              </a:rPr>
              <a:t>Windows 10</a:t>
            </a:r>
          </a:p>
        </p:txBody>
      </p:sp>
      <p:sp>
        <p:nvSpPr>
          <p:cNvPr id="17" name="Rectangle 16">
            <a:extLst>
              <a:ext uri="{FF2B5EF4-FFF2-40B4-BE49-F238E27FC236}">
                <a16:creationId xmlns:a16="http://schemas.microsoft.com/office/drawing/2014/main" id="{D4EC0DEC-45D8-4272-AD92-26AD00B5D955}"/>
              </a:ext>
            </a:extLst>
          </p:cNvPr>
          <p:cNvSpPr/>
          <p:nvPr/>
        </p:nvSpPr>
        <p:spPr>
          <a:xfrm>
            <a:off x="7913420" y="2368317"/>
            <a:ext cx="3640868"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mn-ea"/>
                <a:cs typeface="Segoe UI" pitchFamily="34" charset="0"/>
              </a:rPr>
              <a:t>Enterprise Mobility + Security</a:t>
            </a:r>
          </a:p>
        </p:txBody>
      </p:sp>
      <p:sp>
        <p:nvSpPr>
          <p:cNvPr id="18" name="Rounded Rectangle 13">
            <a:extLst>
              <a:ext uri="{FF2B5EF4-FFF2-40B4-BE49-F238E27FC236}">
                <a16:creationId xmlns:a16="http://schemas.microsoft.com/office/drawing/2014/main" id="{6E548463-53D4-4DF1-9F68-DEF6CBA18AFE}"/>
              </a:ext>
            </a:extLst>
          </p:cNvPr>
          <p:cNvSpPr/>
          <p:nvPr/>
        </p:nvSpPr>
        <p:spPr>
          <a:xfrm>
            <a:off x="4006924" y="1768772"/>
            <a:ext cx="4232033" cy="461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https://graph.microsoft.com</a:t>
            </a:r>
          </a:p>
        </p:txBody>
      </p:sp>
      <p:cxnSp>
        <p:nvCxnSpPr>
          <p:cNvPr id="19" name="Straight Connector 18">
            <a:extLst>
              <a:ext uri="{FF2B5EF4-FFF2-40B4-BE49-F238E27FC236}">
                <a16:creationId xmlns:a16="http://schemas.microsoft.com/office/drawing/2014/main" id="{A2E1D137-6EE2-47CC-9F7C-2613EE76B7B8}"/>
              </a:ext>
            </a:extLst>
          </p:cNvPr>
          <p:cNvCxnSpPr>
            <a:cxnSpLocks/>
          </p:cNvCxnSpPr>
          <p:nvPr/>
        </p:nvCxnSpPr>
        <p:spPr>
          <a:xfrm>
            <a:off x="331732" y="5043340"/>
            <a:ext cx="11442346" cy="0"/>
          </a:xfrm>
          <a:prstGeom prst="line">
            <a:avLst/>
          </a:prstGeom>
          <a:ln w="25400">
            <a:solidFill>
              <a:srgbClr val="CACAC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7BD3C4F0-FD90-4CD6-AB9B-26C7514AD023}"/>
              </a:ext>
            </a:extLst>
          </p:cNvPr>
          <p:cNvGrpSpPr/>
          <p:nvPr/>
        </p:nvGrpSpPr>
        <p:grpSpPr>
          <a:xfrm>
            <a:off x="9884126" y="204396"/>
            <a:ext cx="2286535" cy="1017960"/>
            <a:chOff x="3304018" y="2780779"/>
            <a:chExt cx="5395428" cy="2402032"/>
          </a:xfrm>
        </p:grpSpPr>
        <p:pic>
          <p:nvPicPr>
            <p:cNvPr id="21" name="Picture 20">
              <a:extLst>
                <a:ext uri="{FF2B5EF4-FFF2-40B4-BE49-F238E27FC236}">
                  <a16:creationId xmlns:a16="http://schemas.microsoft.com/office/drawing/2014/main" id="{5B823ADD-A098-40D9-9B6D-D976EABD3435}"/>
                </a:ext>
              </a:extLst>
            </p:cNvPr>
            <p:cNvPicPr>
              <a:picLocks noChangeAspect="1"/>
            </p:cNvPicPr>
            <p:nvPr/>
          </p:nvPicPr>
          <p:blipFill>
            <a:blip r:embed="rId6"/>
            <a:stretch>
              <a:fillRect/>
            </a:stretch>
          </p:blipFill>
          <p:spPr>
            <a:xfrm>
              <a:off x="3304018" y="2780779"/>
              <a:ext cx="5395428" cy="2402032"/>
            </a:xfrm>
            <a:prstGeom prst="rect">
              <a:avLst/>
            </a:prstGeom>
          </p:spPr>
        </p:pic>
        <p:grpSp>
          <p:nvGrpSpPr>
            <p:cNvPr id="22" name="Group 21">
              <a:extLst>
                <a:ext uri="{FF2B5EF4-FFF2-40B4-BE49-F238E27FC236}">
                  <a16:creationId xmlns:a16="http://schemas.microsoft.com/office/drawing/2014/main" id="{78DBACEA-519B-4851-8B4D-955BEB37E8B1}"/>
                </a:ext>
              </a:extLst>
            </p:cNvPr>
            <p:cNvGrpSpPr/>
            <p:nvPr/>
          </p:nvGrpSpPr>
          <p:grpSpPr>
            <a:xfrm>
              <a:off x="5528267" y="3400738"/>
              <a:ext cx="1107203" cy="1107203"/>
              <a:chOff x="5586882" y="3450725"/>
              <a:chExt cx="1097280" cy="1097280"/>
            </a:xfrm>
          </p:grpSpPr>
          <p:sp>
            <p:nvSpPr>
              <p:cNvPr id="23" name="Oval 22">
                <a:extLst>
                  <a:ext uri="{FF2B5EF4-FFF2-40B4-BE49-F238E27FC236}">
                    <a16:creationId xmlns:a16="http://schemas.microsoft.com/office/drawing/2014/main" id="{81F3D87E-7CD3-4418-A515-EB9128E3DDC3}"/>
                  </a:ext>
                </a:extLst>
              </p:cNvPr>
              <p:cNvSpPr/>
              <p:nvPr/>
            </p:nvSpPr>
            <p:spPr bwMode="auto">
              <a:xfrm>
                <a:off x="5586882" y="3450725"/>
                <a:ext cx="1097280" cy="1097280"/>
              </a:xfrm>
              <a:prstGeom prst="ellipse">
                <a:avLst/>
              </a:prstGeom>
              <a:solidFill>
                <a:srgbClr val="FF0000"/>
              </a:solidFill>
              <a:ln w="12700" cap="flat" cmpd="sng" algn="ctr">
                <a:noFill/>
                <a:prstDash val="solid"/>
                <a:headEnd type="none" w="med" len="med"/>
                <a:tailEnd type="none" w="med" len="med"/>
              </a:ln>
              <a:effectLst/>
            </p:spPr>
            <p:txBody>
              <a:bodyPr rot="0" spcFirstLastPara="0" vert="horz" wrap="square" lIns="0" tIns="45700" rIns="0" bIns="4570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Segoe UI Semilight"/>
                  <a:ea typeface="+mn-ea"/>
                  <a:cs typeface="+mn-cs"/>
                </a:endParaRPr>
              </a:p>
            </p:txBody>
          </p:sp>
          <p:sp>
            <p:nvSpPr>
              <p:cNvPr id="24" name="Freeform 5">
                <a:extLst>
                  <a:ext uri="{FF2B5EF4-FFF2-40B4-BE49-F238E27FC236}">
                    <a16:creationId xmlns:a16="http://schemas.microsoft.com/office/drawing/2014/main" id="{B2947223-3C0F-4CD5-80FA-9464120F90F0}"/>
                  </a:ext>
                </a:extLst>
              </p:cNvPr>
              <p:cNvSpPr>
                <a:spLocks noEditPoints="1"/>
              </p:cNvSpPr>
              <p:nvPr/>
            </p:nvSpPr>
            <p:spPr bwMode="auto">
              <a:xfrm>
                <a:off x="5922617" y="3730888"/>
                <a:ext cx="425810" cy="4755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rgbClr val="FF0000"/>
              </a:solidFill>
              <a:ln w="25400" cap="flat">
                <a:solidFill>
                  <a:srgbClr val="FFFFFF"/>
                </a:solidFill>
                <a:prstDash val="solid"/>
                <a:miter lim="800000"/>
                <a:headEnd/>
                <a:tailEnd/>
              </a:ln>
              <a:extLst/>
            </p:spPr>
            <p:txBody>
              <a:bodyPr vert="horz" wrap="square" lIns="89604" tIns="44802" rIns="89604" bIns="4480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0000"/>
                  </a:solidFill>
                  <a:effectLst/>
                  <a:uLnTx/>
                  <a:uFillTx/>
                  <a:latin typeface="Segoe UI Semilight"/>
                  <a:ea typeface="+mn-ea"/>
                  <a:cs typeface="+mn-cs"/>
                </a:endParaRPr>
              </a:p>
            </p:txBody>
          </p:sp>
        </p:grpSp>
      </p:grpSp>
    </p:spTree>
    <p:extLst>
      <p:ext uri="{BB962C8B-B14F-4D97-AF65-F5344CB8AC3E}">
        <p14:creationId xmlns:p14="http://schemas.microsoft.com/office/powerpoint/2010/main" val="2367608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par>
                                <p:cTn id="17" presetID="16" presetClass="entr" presetSubtype="37"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outVertical)">
                                      <p:cBhvr>
                                        <p:cTn id="19" dur="500"/>
                                        <p:tgtEl>
                                          <p:spTgt spid="3"/>
                                        </p:tgtEl>
                                      </p:cBhvr>
                                    </p:animEffect>
                                  </p:childTnLst>
                                </p:cTn>
                              </p:par>
                              <p:par>
                                <p:cTn id="20" presetID="16" presetClass="entr" presetSubtype="37" fill="hold" grpId="0" nodeType="withEffect">
                                  <p:stCondLst>
                                    <p:cond delay="250"/>
                                  </p:stCondLst>
                                  <p:childTnLst>
                                    <p:set>
                                      <p:cBhvr>
                                        <p:cTn id="21" dur="1" fill="hold">
                                          <p:stCondLst>
                                            <p:cond delay="0"/>
                                          </p:stCondLst>
                                        </p:cTn>
                                        <p:tgtEl>
                                          <p:spTgt spid="18"/>
                                        </p:tgtEl>
                                        <p:attrNameLst>
                                          <p:attrName>style.visibility</p:attrName>
                                        </p:attrNameLst>
                                      </p:cBhvr>
                                      <p:to>
                                        <p:strVal val="visible"/>
                                      </p:to>
                                    </p:set>
                                    <p:animEffect transition="in" filter="barn(outVertical)">
                                      <p:cBhvr>
                                        <p:cTn id="22" dur="500"/>
                                        <p:tgtEl>
                                          <p:spTgt spid="18"/>
                                        </p:tgtEl>
                                      </p:cBhvr>
                                    </p:animEffect>
                                  </p:childTnLst>
                                </p:cTn>
                              </p:par>
                            </p:childTnLst>
                          </p:cTn>
                        </p:par>
                        <p:par>
                          <p:cTn id="23" fill="hold">
                            <p:stCondLst>
                              <p:cond delay="750"/>
                            </p:stCondLst>
                            <p:childTnLst>
                              <p:par>
                                <p:cTn id="24" presetID="1" presetClass="entr" presetSubtype="0" fill="hold" grpId="0" nodeType="afterEffect">
                                  <p:stCondLst>
                                    <p:cond delay="1000"/>
                                  </p:stCondLst>
                                  <p:childTnLst>
                                    <p:set>
                                      <p:cBhvr>
                                        <p:cTn id="25" dur="1" fill="hold">
                                          <p:stCondLst>
                                            <p:cond delay="0"/>
                                          </p:stCondLst>
                                        </p:cTn>
                                        <p:tgtEl>
                                          <p:spTgt spid="10"/>
                                        </p:tgtEl>
                                        <p:attrNameLst>
                                          <p:attrName>style.visibility</p:attrName>
                                        </p:attrNameLst>
                                      </p:cBhvr>
                                      <p:to>
                                        <p:strVal val="visible"/>
                                      </p:to>
                                    </p:set>
                                  </p:childTnLst>
                                </p:cTn>
                              </p:par>
                              <p:par>
                                <p:cTn id="26" presetID="6" presetClass="emph" presetSubtype="0" accel="100000" autoRev="1" fill="hold" grpId="1" nodeType="withEffect">
                                  <p:stCondLst>
                                    <p:cond delay="250"/>
                                  </p:stCondLst>
                                  <p:childTnLst>
                                    <p:animScale>
                                      <p:cBhvr>
                                        <p:cTn id="27" dur="750" fill="hold"/>
                                        <p:tgtEl>
                                          <p:spTgt spid="10"/>
                                        </p:tgtEl>
                                      </p:cBhvr>
                                      <p:by x="10000" y="10000"/>
                                    </p:animScale>
                                  </p:childTnLst>
                                </p:cTn>
                              </p:par>
                              <p:par>
                                <p:cTn id="28" presetID="42" presetClass="path" presetSubtype="0" accel="100000" autoRev="1" fill="hold" grpId="2" nodeType="withEffect">
                                  <p:stCondLst>
                                    <p:cond delay="250"/>
                                  </p:stCondLst>
                                  <p:childTnLst>
                                    <p:animMotion origin="layout" path="M -1.45833E-6 -4.07407E-6 L -0.03919 -0.30972 " pathEditMode="relative" rAng="0" ptsTypes="AA">
                                      <p:cBhvr>
                                        <p:cTn id="29" dur="750" fill="hold"/>
                                        <p:tgtEl>
                                          <p:spTgt spid="10"/>
                                        </p:tgtEl>
                                        <p:attrNameLst>
                                          <p:attrName>ppt_x</p:attrName>
                                          <p:attrName>ppt_y</p:attrName>
                                        </p:attrNameLst>
                                      </p:cBhvr>
                                      <p:rCtr x="-1966" y="-15486"/>
                                    </p:animMotion>
                                  </p:childTnLst>
                                </p:cTn>
                              </p:par>
                              <p:par>
                                <p:cTn id="30" presetID="1" presetClass="entr" presetSubtype="0" fill="hold" grpId="0" nodeType="withEffect">
                                  <p:stCondLst>
                                    <p:cond delay="1000"/>
                                  </p:stCondLst>
                                  <p:childTnLst>
                                    <p:set>
                                      <p:cBhvr>
                                        <p:cTn id="31" dur="1" fill="hold">
                                          <p:stCondLst>
                                            <p:cond delay="0"/>
                                          </p:stCondLst>
                                        </p:cTn>
                                        <p:tgtEl>
                                          <p:spTgt spid="11"/>
                                        </p:tgtEl>
                                        <p:attrNameLst>
                                          <p:attrName>style.visibility</p:attrName>
                                        </p:attrNameLst>
                                      </p:cBhvr>
                                      <p:to>
                                        <p:strVal val="visible"/>
                                      </p:to>
                                    </p:set>
                                  </p:childTnLst>
                                </p:cTn>
                              </p:par>
                              <p:par>
                                <p:cTn id="32" presetID="6" presetClass="emph" presetSubtype="0" accel="100000" autoRev="1" fill="hold" grpId="1" nodeType="withEffect">
                                  <p:stCondLst>
                                    <p:cond delay="250"/>
                                  </p:stCondLst>
                                  <p:childTnLst>
                                    <p:animScale>
                                      <p:cBhvr>
                                        <p:cTn id="33" dur="750" fill="hold"/>
                                        <p:tgtEl>
                                          <p:spTgt spid="11"/>
                                        </p:tgtEl>
                                      </p:cBhvr>
                                      <p:by x="10000" y="10000"/>
                                    </p:animScale>
                                  </p:childTnLst>
                                </p:cTn>
                              </p:par>
                              <p:par>
                                <p:cTn id="34" presetID="42" presetClass="path" presetSubtype="0" accel="100000" autoRev="1" fill="hold" grpId="2" nodeType="withEffect">
                                  <p:stCondLst>
                                    <p:cond delay="250"/>
                                  </p:stCondLst>
                                  <p:childTnLst>
                                    <p:animMotion origin="layout" path="M 2.5E-6 -4.07407E-6 L -0.22175 -0.31319 " pathEditMode="relative" rAng="0" ptsTypes="AA">
                                      <p:cBhvr>
                                        <p:cTn id="35" dur="750" fill="hold"/>
                                        <p:tgtEl>
                                          <p:spTgt spid="11"/>
                                        </p:tgtEl>
                                        <p:attrNameLst>
                                          <p:attrName>ppt_x</p:attrName>
                                          <p:attrName>ppt_y</p:attrName>
                                        </p:attrNameLst>
                                      </p:cBhvr>
                                      <p:rCtr x="-11094" y="-15671"/>
                                    </p:animMotion>
                                  </p:childTnLst>
                                </p:cTn>
                              </p:par>
                              <p:par>
                                <p:cTn id="36" presetID="1" presetClass="entr" presetSubtype="0" fill="hold" grpId="0" nodeType="withEffect">
                                  <p:stCondLst>
                                    <p:cond delay="1000"/>
                                  </p:stCondLst>
                                  <p:childTnLst>
                                    <p:set>
                                      <p:cBhvr>
                                        <p:cTn id="37" dur="1" fill="hold">
                                          <p:stCondLst>
                                            <p:cond delay="0"/>
                                          </p:stCondLst>
                                        </p:cTn>
                                        <p:tgtEl>
                                          <p:spTgt spid="12"/>
                                        </p:tgtEl>
                                        <p:attrNameLst>
                                          <p:attrName>style.visibility</p:attrName>
                                        </p:attrNameLst>
                                      </p:cBhvr>
                                      <p:to>
                                        <p:strVal val="visible"/>
                                      </p:to>
                                    </p:set>
                                  </p:childTnLst>
                                </p:cTn>
                              </p:par>
                              <p:par>
                                <p:cTn id="38" presetID="6" presetClass="emph" presetSubtype="0" accel="100000" autoRev="1" fill="hold" grpId="1" nodeType="withEffect">
                                  <p:stCondLst>
                                    <p:cond delay="250"/>
                                  </p:stCondLst>
                                  <p:childTnLst>
                                    <p:animScale>
                                      <p:cBhvr>
                                        <p:cTn id="39" dur="750" fill="hold"/>
                                        <p:tgtEl>
                                          <p:spTgt spid="12"/>
                                        </p:tgtEl>
                                      </p:cBhvr>
                                      <p:by x="10000" y="10000"/>
                                    </p:animScale>
                                  </p:childTnLst>
                                </p:cTn>
                              </p:par>
                              <p:par>
                                <p:cTn id="40" presetID="42" presetClass="path" presetSubtype="0" accel="100000" autoRev="1" fill="hold" grpId="2" nodeType="withEffect">
                                  <p:stCondLst>
                                    <p:cond delay="250"/>
                                  </p:stCondLst>
                                  <p:childTnLst>
                                    <p:animMotion origin="layout" path="M -8.33333E-7 -4.07407E-6 L 0.16875 -0.37662 " pathEditMode="relative" rAng="0" ptsTypes="AA">
                                      <p:cBhvr>
                                        <p:cTn id="41" dur="750" fill="hold"/>
                                        <p:tgtEl>
                                          <p:spTgt spid="12"/>
                                        </p:tgtEl>
                                        <p:attrNameLst>
                                          <p:attrName>ppt_x</p:attrName>
                                          <p:attrName>ppt_y</p:attrName>
                                        </p:attrNameLst>
                                      </p:cBhvr>
                                      <p:rCtr x="8438" y="-18843"/>
                                    </p:animMotion>
                                  </p:childTnLst>
                                </p:cTn>
                              </p:par>
                              <p:par>
                                <p:cTn id="42" presetID="1" presetClass="entr" presetSubtype="0" fill="hold" grpId="0" nodeType="withEffect">
                                  <p:stCondLst>
                                    <p:cond delay="1000"/>
                                  </p:stCondLst>
                                  <p:childTnLst>
                                    <p:set>
                                      <p:cBhvr>
                                        <p:cTn id="43" dur="1" fill="hold">
                                          <p:stCondLst>
                                            <p:cond delay="0"/>
                                          </p:stCondLst>
                                        </p:cTn>
                                        <p:tgtEl>
                                          <p:spTgt spid="13"/>
                                        </p:tgtEl>
                                        <p:attrNameLst>
                                          <p:attrName>style.visibility</p:attrName>
                                        </p:attrNameLst>
                                      </p:cBhvr>
                                      <p:to>
                                        <p:strVal val="visible"/>
                                      </p:to>
                                    </p:set>
                                  </p:childTnLst>
                                </p:cTn>
                              </p:par>
                              <p:par>
                                <p:cTn id="44" presetID="6" presetClass="emph" presetSubtype="0" accel="100000" autoRev="1" fill="hold" grpId="1" nodeType="withEffect">
                                  <p:stCondLst>
                                    <p:cond delay="250"/>
                                  </p:stCondLst>
                                  <p:childTnLst>
                                    <p:animScale>
                                      <p:cBhvr>
                                        <p:cTn id="45" dur="750" fill="hold"/>
                                        <p:tgtEl>
                                          <p:spTgt spid="13"/>
                                        </p:tgtEl>
                                      </p:cBhvr>
                                      <p:by x="10000" y="10000"/>
                                    </p:animScale>
                                  </p:childTnLst>
                                </p:cTn>
                              </p:par>
                              <p:par>
                                <p:cTn id="46" presetID="42" presetClass="path" presetSubtype="0" accel="100000" autoRev="1" fill="hold" grpId="2" nodeType="withEffect">
                                  <p:stCondLst>
                                    <p:cond delay="250"/>
                                  </p:stCondLst>
                                  <p:childTnLst>
                                    <p:animMotion origin="layout" path="M 4.79167E-6 1.11111E-6 L -0.02292 -0.35741 " pathEditMode="relative" rAng="0" ptsTypes="AA">
                                      <p:cBhvr>
                                        <p:cTn id="47" dur="750" fill="hold"/>
                                        <p:tgtEl>
                                          <p:spTgt spid="13"/>
                                        </p:tgtEl>
                                        <p:attrNameLst>
                                          <p:attrName>ppt_x</p:attrName>
                                          <p:attrName>ppt_y</p:attrName>
                                        </p:attrNameLst>
                                      </p:cBhvr>
                                      <p:rCtr x="-1146" y="-17870"/>
                                    </p:animMotion>
                                  </p:childTnLst>
                                </p:cTn>
                              </p:par>
                              <p:par>
                                <p:cTn id="48" presetID="1" presetClass="entr" presetSubtype="0" fill="hold" grpId="0" nodeType="withEffect">
                                  <p:stCondLst>
                                    <p:cond delay="1000"/>
                                  </p:stCondLst>
                                  <p:childTnLst>
                                    <p:set>
                                      <p:cBhvr>
                                        <p:cTn id="49" dur="1" fill="hold">
                                          <p:stCondLst>
                                            <p:cond delay="0"/>
                                          </p:stCondLst>
                                        </p:cTn>
                                        <p:tgtEl>
                                          <p:spTgt spid="14"/>
                                        </p:tgtEl>
                                        <p:attrNameLst>
                                          <p:attrName>style.visibility</p:attrName>
                                        </p:attrNameLst>
                                      </p:cBhvr>
                                      <p:to>
                                        <p:strVal val="visible"/>
                                      </p:to>
                                    </p:set>
                                  </p:childTnLst>
                                </p:cTn>
                              </p:par>
                              <p:par>
                                <p:cTn id="50" presetID="6" presetClass="emph" presetSubtype="0" accel="100000" autoRev="1" fill="hold" grpId="1" nodeType="withEffect">
                                  <p:stCondLst>
                                    <p:cond delay="250"/>
                                  </p:stCondLst>
                                  <p:childTnLst>
                                    <p:animScale>
                                      <p:cBhvr>
                                        <p:cTn id="51" dur="750" fill="hold"/>
                                        <p:tgtEl>
                                          <p:spTgt spid="14"/>
                                        </p:tgtEl>
                                      </p:cBhvr>
                                      <p:by x="10000" y="10000"/>
                                    </p:animScale>
                                  </p:childTnLst>
                                </p:cTn>
                              </p:par>
                              <p:par>
                                <p:cTn id="52" presetID="42" presetClass="path" presetSubtype="0" accel="100000" autoRev="1" fill="hold" grpId="2" nodeType="withEffect">
                                  <p:stCondLst>
                                    <p:cond delay="250"/>
                                  </p:stCondLst>
                                  <p:childTnLst>
                                    <p:animMotion origin="layout" path="M -6.25E-7 2.96296E-6 L -0.16966 -0.34144 " pathEditMode="relative" rAng="0" ptsTypes="AA">
                                      <p:cBhvr>
                                        <p:cTn id="53" dur="750" fill="hold"/>
                                        <p:tgtEl>
                                          <p:spTgt spid="14"/>
                                        </p:tgtEl>
                                        <p:attrNameLst>
                                          <p:attrName>ppt_x</p:attrName>
                                          <p:attrName>ppt_y</p:attrName>
                                        </p:attrNameLst>
                                      </p:cBhvr>
                                      <p:rCtr x="-8490" y="-17083"/>
                                    </p:animMotion>
                                  </p:childTnLst>
                                </p:cTn>
                              </p:par>
                              <p:par>
                                <p:cTn id="54" presetID="10" presetClass="entr" presetSubtype="0" fill="hold" nodeType="withEffect">
                                  <p:stCondLst>
                                    <p:cond delay="25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8" grpId="0"/>
      <p:bldP spid="10" grpId="0"/>
      <p:bldP spid="10" grpId="1"/>
      <p:bldP spid="10" grpId="2"/>
      <p:bldP spid="11" grpId="0"/>
      <p:bldP spid="11" grpId="1"/>
      <p:bldP spid="11" grpId="2"/>
      <p:bldP spid="12" grpId="0"/>
      <p:bldP spid="12" grpId="1"/>
      <p:bldP spid="12" grpId="2"/>
      <p:bldP spid="13" grpId="0"/>
      <p:bldP spid="13" grpId="1"/>
      <p:bldP spid="13" grpId="2"/>
      <p:bldP spid="14" grpId="0"/>
      <p:bldP spid="14" grpId="1"/>
      <p:bldP spid="14" grpId="2"/>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395">
                      <a:schemeClr val="tx1"/>
                    </a:gs>
                    <a:gs pos="79000">
                      <a:schemeClr val="tx1"/>
                    </a:gs>
                  </a:gsLst>
                  <a:lin ang="5400000" scaled="0"/>
                </a:gradFill>
              </a:rPr>
              <a:t>Azure AD OAuth in Microsoft 365</a:t>
            </a:r>
            <a:endParaRPr lang="en-US" dirty="0"/>
          </a:p>
        </p:txBody>
      </p:sp>
      <p:sp>
        <p:nvSpPr>
          <p:cNvPr id="3" name="Text Placeholder 2"/>
          <p:cNvSpPr>
            <a:spLocks noGrp="1"/>
          </p:cNvSpPr>
          <p:nvPr>
            <p:ph type="body" sz="quarter" idx="10"/>
          </p:nvPr>
        </p:nvSpPr>
        <p:spPr>
          <a:xfrm>
            <a:off x="465138" y="1385984"/>
            <a:ext cx="5883411" cy="4561249"/>
          </a:xfrm>
        </p:spPr>
        <p:txBody>
          <a:bodyPr/>
          <a:lstStyle/>
          <a:p>
            <a:r>
              <a:rPr lang="en-US" sz="2800" dirty="0">
                <a:gradFill>
                  <a:gsLst>
                    <a:gs pos="92515">
                      <a:schemeClr val="tx1"/>
                    </a:gs>
                    <a:gs pos="75000">
                      <a:schemeClr val="tx1"/>
                    </a:gs>
                  </a:gsLst>
                  <a:lin ang="5400000" scaled="0"/>
                </a:gradFill>
              </a:rPr>
              <a:t>Single authentication flow</a:t>
            </a:r>
          </a:p>
          <a:p>
            <a:pPr marL="0" lvl="1"/>
            <a:r>
              <a:rPr lang="en-US" sz="1400" dirty="0">
                <a:gradFill>
                  <a:gsLst>
                    <a:gs pos="92515">
                      <a:schemeClr val="tx1"/>
                    </a:gs>
                    <a:gs pos="75000">
                      <a:schemeClr val="tx1"/>
                    </a:gs>
                  </a:gsLst>
                  <a:lin ang="5400000" scaled="0"/>
                </a:gradFill>
              </a:rPr>
              <a:t>Across all Office 365 services</a:t>
            </a:r>
          </a:p>
          <a:p>
            <a:pPr marL="0" lvl="1"/>
            <a:r>
              <a:rPr lang="en-US" sz="1400" dirty="0">
                <a:gradFill>
                  <a:gsLst>
                    <a:gs pos="92515">
                      <a:schemeClr val="tx1"/>
                    </a:gs>
                    <a:gs pos="75000">
                      <a:schemeClr val="tx1"/>
                    </a:gs>
                  </a:gsLst>
                  <a:lin ang="5400000" scaled="0"/>
                </a:gradFill>
              </a:rPr>
              <a:t>“Native” apps and web sites</a:t>
            </a:r>
          </a:p>
          <a:p>
            <a:pPr marL="0" lvl="1"/>
            <a:r>
              <a:rPr lang="en-US" sz="1400" dirty="0">
                <a:gradFill>
                  <a:gsLst>
                    <a:gs pos="92515">
                      <a:schemeClr val="tx1"/>
                    </a:gs>
                    <a:gs pos="75000">
                      <a:schemeClr val="tx1"/>
                    </a:gs>
                  </a:gsLst>
                  <a:lin ang="5400000" scaled="0"/>
                </a:gradFill>
              </a:rPr>
              <a:t>Admin and end-user consent</a:t>
            </a:r>
          </a:p>
          <a:p>
            <a:endParaRPr lang="en-US" sz="2800" dirty="0">
              <a:gradFill>
                <a:gsLst>
                  <a:gs pos="92515">
                    <a:schemeClr val="tx1"/>
                  </a:gs>
                  <a:gs pos="75000">
                    <a:schemeClr val="tx1"/>
                  </a:gs>
                </a:gsLst>
                <a:lin ang="5400000" scaled="0"/>
              </a:gradFill>
            </a:endParaRPr>
          </a:p>
          <a:p>
            <a:r>
              <a:rPr lang="en-US" sz="2800" dirty="0">
                <a:gradFill>
                  <a:gsLst>
                    <a:gs pos="92515">
                      <a:schemeClr val="tx1"/>
                    </a:gs>
                    <a:gs pos="75000">
                      <a:schemeClr val="tx1"/>
                    </a:gs>
                  </a:gsLst>
                  <a:lin ang="5400000" scaled="0"/>
                </a:gradFill>
              </a:rPr>
              <a:t>Secure protocol</a:t>
            </a:r>
          </a:p>
          <a:p>
            <a:pPr marL="0" lvl="1"/>
            <a:r>
              <a:rPr lang="en-US" sz="1400" dirty="0">
                <a:gradFill>
                  <a:gsLst>
                    <a:gs pos="92515">
                      <a:schemeClr val="tx1"/>
                    </a:gs>
                    <a:gs pos="75000">
                      <a:schemeClr val="tx1"/>
                    </a:gs>
                  </a:gsLst>
                  <a:lin ang="5400000" scaled="0"/>
                </a:gradFill>
              </a:rPr>
              <a:t>OAuth 2.0 (no capturing user credentials)</a:t>
            </a:r>
          </a:p>
          <a:p>
            <a:pPr marL="0" lvl="1"/>
            <a:r>
              <a:rPr lang="en-US" sz="1400" dirty="0">
                <a:gradFill>
                  <a:gsLst>
                    <a:gs pos="92515">
                      <a:schemeClr val="tx1"/>
                    </a:gs>
                    <a:gs pos="75000">
                      <a:schemeClr val="tx1"/>
                    </a:gs>
                  </a:gsLst>
                  <a:lin ang="5400000" scaled="0"/>
                </a:gradFill>
              </a:rPr>
              <a:t>Fine-grained access scopes</a:t>
            </a:r>
          </a:p>
          <a:p>
            <a:pPr marL="0" lvl="1"/>
            <a:r>
              <a:rPr lang="en-US" sz="1400" dirty="0">
                <a:gradFill>
                  <a:gsLst>
                    <a:gs pos="92515">
                      <a:schemeClr val="tx1"/>
                    </a:gs>
                    <a:gs pos="75000">
                      <a:schemeClr val="tx1"/>
                    </a:gs>
                  </a:gsLst>
                  <a:lin ang="5400000" scaled="0"/>
                </a:gradFill>
              </a:rPr>
              <a:t>Supports MFA and federated user sign-in</a:t>
            </a:r>
          </a:p>
          <a:p>
            <a:pPr marL="0" lvl="1"/>
            <a:r>
              <a:rPr lang="en-US" sz="1400" dirty="0">
                <a:gradFill>
                  <a:gsLst>
                    <a:gs pos="92515">
                      <a:schemeClr val="tx1"/>
                    </a:gs>
                    <a:gs pos="75000">
                      <a:schemeClr val="tx1"/>
                    </a:gs>
                  </a:gsLst>
                  <a:lin ang="5400000" scaled="0"/>
                </a:gradFill>
              </a:rPr>
              <a:t>Long-term access through refresh tokens</a:t>
            </a:r>
          </a:p>
          <a:p>
            <a:endParaRPr lang="en-US" sz="2800" dirty="0">
              <a:gradFill>
                <a:gsLst>
                  <a:gs pos="92515">
                    <a:schemeClr val="tx1"/>
                  </a:gs>
                  <a:gs pos="75000">
                    <a:schemeClr val="tx1"/>
                  </a:gs>
                </a:gsLst>
                <a:lin ang="5400000" scaled="0"/>
              </a:gradFill>
            </a:endParaRPr>
          </a:p>
          <a:p>
            <a:r>
              <a:rPr lang="en-US" sz="2800" dirty="0">
                <a:gradFill>
                  <a:gsLst>
                    <a:gs pos="92515">
                      <a:schemeClr val="tx1"/>
                    </a:gs>
                    <a:gs pos="75000">
                      <a:schemeClr val="tx1"/>
                    </a:gs>
                  </a:gsLst>
                  <a:lin ang="5400000" scaled="0"/>
                </a:gradFill>
              </a:rPr>
              <a:t>Unique considerations</a:t>
            </a:r>
            <a:br>
              <a:rPr lang="en-US" sz="2800" dirty="0">
                <a:gradFill>
                  <a:gsLst>
                    <a:gs pos="92515">
                      <a:schemeClr val="tx1"/>
                    </a:gs>
                    <a:gs pos="75000">
                      <a:schemeClr val="tx1"/>
                    </a:gs>
                  </a:gsLst>
                  <a:lin ang="5400000" scaled="0"/>
                </a:gradFill>
              </a:rPr>
            </a:br>
            <a:r>
              <a:rPr lang="en-US" sz="2800" dirty="0">
                <a:gradFill>
                  <a:gsLst>
                    <a:gs pos="92515">
                      <a:schemeClr val="tx1"/>
                    </a:gs>
                    <a:gs pos="75000">
                      <a:schemeClr val="tx1"/>
                    </a:gs>
                  </a:gsLst>
                  <a:lin ang="5400000" scaled="0"/>
                </a:gradFill>
              </a:rPr>
              <a:t>of “Native” Azure Apps</a:t>
            </a:r>
          </a:p>
          <a:p>
            <a:pPr marL="0" lvl="1"/>
            <a:r>
              <a:rPr lang="en-US" sz="1400" dirty="0">
                <a:gradFill>
                  <a:gsLst>
                    <a:gs pos="92515">
                      <a:schemeClr val="tx1"/>
                    </a:gs>
                    <a:gs pos="75000">
                      <a:schemeClr val="tx1"/>
                    </a:gs>
                  </a:gsLst>
                  <a:lin ang="5400000" scaled="0"/>
                </a:gradFill>
              </a:rPr>
              <a:t>Inherently multi-tenant</a:t>
            </a:r>
          </a:p>
          <a:p>
            <a:pPr marL="0" lvl="1"/>
            <a:r>
              <a:rPr lang="en-US" sz="1400" dirty="0">
                <a:gradFill>
                  <a:gsLst>
                    <a:gs pos="92515">
                      <a:schemeClr val="tx1"/>
                    </a:gs>
                    <a:gs pos="75000">
                      <a:schemeClr val="tx1"/>
                    </a:gs>
                  </a:gsLst>
                  <a:lin ang="5400000" scaled="0"/>
                </a:gradFill>
              </a:rPr>
              <a:t>No client/app secret (think about distribution)</a:t>
            </a:r>
          </a:p>
          <a:p>
            <a:pPr marL="0" lvl="1"/>
            <a:r>
              <a:rPr lang="en-US" sz="1400" dirty="0">
                <a:gradFill>
                  <a:gsLst>
                    <a:gs pos="92515">
                      <a:schemeClr val="tx1"/>
                    </a:gs>
                    <a:gs pos="75000">
                      <a:schemeClr val="tx1"/>
                    </a:gs>
                  </a:gsLst>
                  <a:lin ang="5400000" scaled="0"/>
                </a:gradFill>
              </a:rPr>
              <a:t>Leverage a web authentication window/broker</a:t>
            </a:r>
          </a:p>
        </p:txBody>
      </p:sp>
      <p:pic>
        <p:nvPicPr>
          <p:cNvPr id="4" name="Picture 3">
            <a:extLst>
              <a:ext uri="{FF2B5EF4-FFF2-40B4-BE49-F238E27FC236}">
                <a16:creationId xmlns:a16="http://schemas.microsoft.com/office/drawing/2014/main" id="{C95F2B5B-072D-4FBB-BC29-3BEC6884E4C6}"/>
              </a:ext>
            </a:extLst>
          </p:cNvPr>
          <p:cNvPicPr>
            <a:picLocks noChangeAspect="1"/>
          </p:cNvPicPr>
          <p:nvPr/>
        </p:nvPicPr>
        <p:blipFill>
          <a:blip r:embed="rId3"/>
          <a:stretch>
            <a:fillRect/>
          </a:stretch>
        </p:blipFill>
        <p:spPr>
          <a:xfrm>
            <a:off x="6520354" y="290736"/>
            <a:ext cx="4762500" cy="62388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93240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fade">
                                      <p:cBhvr>
                                        <p:cTn id="38" dur="500"/>
                                        <p:tgtEl>
                                          <p:spTgt spid="3">
                                            <p:txEl>
                                              <p:pRg st="11" end="11"/>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fade">
                                      <p:cBhvr>
                                        <p:cTn id="41" dur="500"/>
                                        <p:tgtEl>
                                          <p:spTgt spid="3">
                                            <p:txEl>
                                              <p:pRg st="12" end="12"/>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fade">
                                      <p:cBhvr>
                                        <p:cTn id="44" dur="500"/>
                                        <p:tgtEl>
                                          <p:spTgt spid="3">
                                            <p:txEl>
                                              <p:pRg st="13" end="13"/>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animEffect transition="in" filter="fade">
                                      <p:cBhvr>
                                        <p:cTn id="47"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Single authentication flow for Office 365</a:t>
            </a:r>
            <a:endParaRPr lang="en-US" dirty="0"/>
          </a:p>
        </p:txBody>
      </p:sp>
      <p:sp>
        <p:nvSpPr>
          <p:cNvPr id="3" name="Text Placeholder 2"/>
          <p:cNvSpPr>
            <a:spLocks noGrp="1"/>
          </p:cNvSpPr>
          <p:nvPr>
            <p:ph type="body" sz="quarter" idx="10"/>
          </p:nvPr>
        </p:nvSpPr>
        <p:spPr>
          <a:xfrm>
            <a:off x="465138" y="1919804"/>
            <a:ext cx="11533187" cy="3582519"/>
          </a:xfrm>
        </p:spPr>
        <p:txBody>
          <a:bodyPr/>
          <a:lstStyle/>
          <a:p>
            <a:pPr lvl="1"/>
            <a:r>
              <a:rPr lang="en-US" sz="2400" dirty="0"/>
              <a:t>Sign users in using OpenID Connect</a:t>
            </a:r>
          </a:p>
          <a:p>
            <a:pPr lvl="1"/>
            <a:endParaRPr lang="en-US" sz="2400" dirty="0"/>
          </a:p>
          <a:p>
            <a:pPr lvl="1"/>
            <a:r>
              <a:rPr lang="en-US" sz="2400" dirty="0"/>
              <a:t>Azure AD and Office 365 services</a:t>
            </a:r>
          </a:p>
          <a:p>
            <a:pPr lvl="1"/>
            <a:endParaRPr lang="en-US" sz="2400" dirty="0"/>
          </a:p>
          <a:p>
            <a:pPr lvl="1"/>
            <a:r>
              <a:rPr lang="en-US" sz="2400" dirty="0"/>
              <a:t>Supports MFA and federated user sign-in</a:t>
            </a:r>
          </a:p>
          <a:p>
            <a:pPr lvl="1"/>
            <a:endParaRPr lang="en-US" sz="2400" dirty="0"/>
          </a:p>
          <a:p>
            <a:pPr lvl="1"/>
            <a:r>
              <a:rPr lang="en-US" sz="2400" dirty="0"/>
              <a:t>Device apps, web sites, SPAs, and service apps</a:t>
            </a:r>
          </a:p>
          <a:p>
            <a:pPr lvl="1"/>
            <a:endParaRPr lang="en-US" sz="2400" dirty="0"/>
          </a:p>
          <a:p>
            <a:pPr lvl="1"/>
            <a:r>
              <a:rPr lang="en-US" sz="2400" dirty="0"/>
              <a:t>Pin apps to Office 365 app launcher from My apps</a:t>
            </a:r>
          </a:p>
        </p:txBody>
      </p:sp>
    </p:spTree>
    <p:extLst>
      <p:ext uri="{BB962C8B-B14F-4D97-AF65-F5344CB8AC3E}">
        <p14:creationId xmlns:p14="http://schemas.microsoft.com/office/powerpoint/2010/main" val="2223227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Straight Connector 54"/>
          <p:cNvCxnSpPr/>
          <p:nvPr/>
        </p:nvCxnSpPr>
        <p:spPr>
          <a:xfrm flipV="1">
            <a:off x="2657021" y="3571053"/>
            <a:ext cx="4723289" cy="0"/>
          </a:xfrm>
          <a:prstGeom prst="line">
            <a:avLst/>
          </a:prstGeom>
          <a:ln w="2032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34997" y="3571053"/>
            <a:ext cx="2610239" cy="0"/>
          </a:xfrm>
          <a:prstGeom prst="line">
            <a:avLst/>
          </a:prstGeom>
          <a:ln w="2032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41540" y="5517322"/>
            <a:ext cx="1242971" cy="0"/>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34997" y="1735000"/>
            <a:ext cx="1242971" cy="0"/>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Line Callout 1 (Accent Bar) 48"/>
          <p:cNvSpPr/>
          <p:nvPr/>
        </p:nvSpPr>
        <p:spPr bwMode="auto">
          <a:xfrm>
            <a:off x="10030012" y="4676641"/>
            <a:ext cx="1952800" cy="437605"/>
          </a:xfrm>
          <a:prstGeom prst="accentCallout1">
            <a:avLst>
              <a:gd name="adj1" fmla="val 45693"/>
              <a:gd name="adj2" fmla="val 102517"/>
              <a:gd name="adj3" fmla="val -186019"/>
              <a:gd name="adj4" fmla="val 117910"/>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92791" fontAlgn="base">
              <a:lnSpc>
                <a:spcPct val="90000"/>
              </a:lnSpc>
              <a:spcBef>
                <a:spcPct val="0"/>
              </a:spcBef>
              <a:spcAft>
                <a:spcPct val="0"/>
              </a:spcAft>
            </a:pPr>
            <a:r>
              <a:rPr lang="en-US" sz="1495" dirty="0">
                <a:gradFill>
                  <a:gsLst>
                    <a:gs pos="17699">
                      <a:schemeClr val="tx1"/>
                    </a:gs>
                    <a:gs pos="42000">
                      <a:schemeClr val="tx1"/>
                    </a:gs>
                  </a:gsLst>
                  <a:lin ang="5400000" scaled="0"/>
                </a:gradFill>
                <a:ea typeface="Segoe UI" pitchFamily="34" charset="0"/>
                <a:cs typeface="Segoe UI" pitchFamily="34" charset="0"/>
              </a:rPr>
              <a:t>Easy for users to </a:t>
            </a:r>
            <a:br>
              <a:rPr lang="en-US" sz="1495" dirty="0">
                <a:gradFill>
                  <a:gsLst>
                    <a:gs pos="17699">
                      <a:schemeClr val="tx1"/>
                    </a:gs>
                    <a:gs pos="42000">
                      <a:schemeClr val="tx1"/>
                    </a:gs>
                  </a:gsLst>
                  <a:lin ang="5400000" scaled="0"/>
                </a:gradFill>
                <a:ea typeface="Segoe UI" pitchFamily="34" charset="0"/>
                <a:cs typeface="Segoe UI" pitchFamily="34" charset="0"/>
              </a:rPr>
            </a:br>
            <a:r>
              <a:rPr lang="en-US" sz="1495" dirty="0">
                <a:gradFill>
                  <a:gsLst>
                    <a:gs pos="17699">
                      <a:schemeClr val="tx1"/>
                    </a:gs>
                    <a:gs pos="42000">
                      <a:schemeClr val="tx1"/>
                    </a:gs>
                  </a:gsLst>
                  <a:lin ang="5400000" scaled="0"/>
                </a:gradFill>
                <a:ea typeface="Segoe UI" pitchFamily="34" charset="0"/>
                <a:cs typeface="Segoe UI" pitchFamily="34" charset="0"/>
              </a:rPr>
              <a:t>get and stay current</a:t>
            </a:r>
          </a:p>
        </p:txBody>
      </p:sp>
      <p:sp>
        <p:nvSpPr>
          <p:cNvPr id="47" name="Line Callout 1 (Accent Bar) 46"/>
          <p:cNvSpPr/>
          <p:nvPr/>
        </p:nvSpPr>
        <p:spPr bwMode="auto">
          <a:xfrm>
            <a:off x="10537544" y="1766151"/>
            <a:ext cx="1895548" cy="621573"/>
          </a:xfrm>
          <a:prstGeom prst="accentCallout1">
            <a:avLst>
              <a:gd name="adj1" fmla="val 54459"/>
              <a:gd name="adj2" fmla="val -3321"/>
              <a:gd name="adj3" fmla="val 199837"/>
              <a:gd name="adj4" fmla="val -22801"/>
            </a:avLst>
          </a:prstGeom>
          <a:noFill/>
          <a:ln>
            <a:solidFill>
              <a:srgbClr val="26262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1292791" fontAlgn="base">
              <a:lnSpc>
                <a:spcPct val="90000"/>
              </a:lnSpc>
              <a:spcBef>
                <a:spcPct val="0"/>
              </a:spcBef>
              <a:spcAft>
                <a:spcPts val="408"/>
              </a:spcAft>
            </a:pPr>
            <a:r>
              <a:rPr lang="en-US" sz="1495" dirty="0">
                <a:gradFill>
                  <a:gsLst>
                    <a:gs pos="17699">
                      <a:schemeClr val="tx1"/>
                    </a:gs>
                    <a:gs pos="42000">
                      <a:schemeClr val="tx1"/>
                    </a:gs>
                  </a:gsLst>
                  <a:lin ang="5400000" scaled="0"/>
                </a:gradFill>
                <a:ea typeface="Segoe UI" pitchFamily="34" charset="0"/>
                <a:cs typeface="Segoe UI" pitchFamily="34" charset="0"/>
              </a:rPr>
              <a:t>Unified core </a:t>
            </a:r>
          </a:p>
          <a:p>
            <a:pPr defTabSz="1292791" fontAlgn="base">
              <a:lnSpc>
                <a:spcPct val="90000"/>
              </a:lnSpc>
              <a:spcBef>
                <a:spcPct val="0"/>
              </a:spcBef>
              <a:spcAft>
                <a:spcPts val="408"/>
              </a:spcAft>
            </a:pPr>
            <a:r>
              <a:rPr lang="en-US" sz="1495" dirty="0">
                <a:gradFill>
                  <a:gsLst>
                    <a:gs pos="17699">
                      <a:schemeClr val="tx1"/>
                    </a:gs>
                    <a:gs pos="42000">
                      <a:schemeClr val="tx1"/>
                    </a:gs>
                  </a:gsLst>
                  <a:lin ang="5400000" scaled="0"/>
                </a:gradFill>
                <a:ea typeface="Segoe UI" pitchFamily="34" charset="0"/>
                <a:cs typeface="Segoe UI" pitchFamily="34" charset="0"/>
              </a:rPr>
              <a:t>Unified app platform</a:t>
            </a:r>
          </a:p>
          <a:p>
            <a:pPr defTabSz="1292791" fontAlgn="base">
              <a:lnSpc>
                <a:spcPct val="90000"/>
              </a:lnSpc>
              <a:spcBef>
                <a:spcPct val="0"/>
              </a:spcBef>
              <a:spcAft>
                <a:spcPts val="408"/>
              </a:spcAft>
            </a:pPr>
            <a:r>
              <a:rPr lang="en-US" sz="1495" dirty="0">
                <a:gradFill>
                  <a:gsLst>
                    <a:gs pos="17699">
                      <a:schemeClr val="tx1"/>
                    </a:gs>
                    <a:gs pos="42000">
                      <a:schemeClr val="tx1"/>
                    </a:gs>
                  </a:gsLst>
                  <a:lin ang="5400000" scaled="0"/>
                </a:gradFill>
                <a:ea typeface="Segoe UI" pitchFamily="34" charset="0"/>
                <a:cs typeface="Segoe UI" pitchFamily="34" charset="0"/>
              </a:rPr>
              <a:t>One Store</a:t>
            </a:r>
          </a:p>
        </p:txBody>
      </p:sp>
      <p:sp>
        <p:nvSpPr>
          <p:cNvPr id="2" name="Title 1"/>
          <p:cNvSpPr>
            <a:spLocks noGrp="1"/>
          </p:cNvSpPr>
          <p:nvPr>
            <p:ph type="title"/>
          </p:nvPr>
        </p:nvSpPr>
        <p:spPr/>
        <p:txBody>
          <a:bodyPr/>
          <a:lstStyle/>
          <a:p>
            <a:r>
              <a:rPr lang="en-US" dirty="0"/>
              <a:t>A bigger opportunity with one Windows… </a:t>
            </a:r>
          </a:p>
        </p:txBody>
      </p:sp>
      <p:sp>
        <p:nvSpPr>
          <p:cNvPr id="3" name="Rectangle 2"/>
          <p:cNvSpPr/>
          <p:nvPr/>
        </p:nvSpPr>
        <p:spPr bwMode="auto">
          <a:xfrm>
            <a:off x="9533027" y="3483582"/>
            <a:ext cx="2900066" cy="186337"/>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3544" tIns="202835" rIns="253544" bIns="202835" numCol="1" spcCol="0" rtlCol="0" fromWordArt="0" anchor="t" anchorCtr="0" forceAA="0" compatLnSpc="1">
            <a:prstTxWarp prst="textNoShape">
              <a:avLst/>
            </a:prstTxWarp>
            <a:noAutofit/>
          </a:bodyPr>
          <a:lstStyle/>
          <a:p>
            <a:pPr algn="ctr" defTabSz="1292791" fontAlgn="base">
              <a:lnSpc>
                <a:spcPct val="90000"/>
              </a:lnSpc>
              <a:spcBef>
                <a:spcPct val="0"/>
              </a:spcBef>
              <a:spcAft>
                <a:spcPct val="0"/>
              </a:spcAft>
            </a:pPr>
            <a:endParaRPr lang="en-US" sz="2447" dirty="0">
              <a:gradFill>
                <a:gsLst>
                  <a:gs pos="2917">
                    <a:srgbClr val="737373"/>
                  </a:gs>
                  <a:gs pos="81000">
                    <a:srgbClr val="737373"/>
                  </a:gs>
                </a:gsLst>
                <a:lin ang="5400000" scaled="0"/>
              </a:gradFill>
              <a:ea typeface="Segoe UI" pitchFamily="34" charset="0"/>
              <a:cs typeface="Segoe UI" pitchFamily="34" charset="0"/>
            </a:endParaRPr>
          </a:p>
        </p:txBody>
      </p:sp>
      <p:cxnSp>
        <p:nvCxnSpPr>
          <p:cNvPr id="9" name="Straight Connector 8"/>
          <p:cNvCxnSpPr/>
          <p:nvPr/>
        </p:nvCxnSpPr>
        <p:spPr>
          <a:xfrm>
            <a:off x="1259303" y="1718229"/>
            <a:ext cx="1251774" cy="754456"/>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6" name="Group 55"/>
          <p:cNvGrpSpPr/>
          <p:nvPr/>
        </p:nvGrpSpPr>
        <p:grpSpPr>
          <a:xfrm>
            <a:off x="2488209" y="4181689"/>
            <a:ext cx="4887942" cy="438924"/>
            <a:chOff x="1827979" y="3075252"/>
            <a:chExt cx="3595848" cy="322898"/>
          </a:xfrm>
        </p:grpSpPr>
        <p:cxnSp>
          <p:nvCxnSpPr>
            <p:cNvPr id="10" name="Straight Connector 9"/>
            <p:cNvCxnSpPr/>
            <p:nvPr/>
          </p:nvCxnSpPr>
          <p:spPr>
            <a:xfrm flipV="1">
              <a:off x="5004522" y="3075252"/>
              <a:ext cx="419305" cy="310648"/>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1827979" y="3389642"/>
              <a:ext cx="3157298" cy="8508"/>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1000375" y="5639583"/>
            <a:ext cx="3399974" cy="485902"/>
          </a:xfrm>
          <a:prstGeom prst="rect">
            <a:avLst/>
          </a:prstGeom>
          <a:noFill/>
        </p:spPr>
        <p:txBody>
          <a:bodyPr wrap="square" lIns="146304" tIns="91440" rIns="146304" bIns="91440" rtlCol="0">
            <a:spAutoFit/>
          </a:bodyPr>
          <a:lstStyle/>
          <a:p>
            <a:pPr defTabSz="932250">
              <a:lnSpc>
                <a:spcPct val="90000"/>
              </a:lnSpc>
            </a:pPr>
            <a:r>
              <a:rPr lang="en-US" sz="2175" dirty="0">
                <a:gradFill>
                  <a:gsLst>
                    <a:gs pos="17699">
                      <a:schemeClr val="tx1"/>
                    </a:gs>
                    <a:gs pos="47000">
                      <a:schemeClr val="tx1"/>
                    </a:gs>
                  </a:gsLst>
                  <a:lin ang="5400000" scaled="0"/>
                </a:gradFill>
              </a:rPr>
              <a:t>Windows Phone 7.5</a:t>
            </a:r>
            <a:endParaRPr lang="en-US" sz="2447" dirty="0">
              <a:gradFill>
                <a:gsLst>
                  <a:gs pos="17699">
                    <a:schemeClr val="tx1"/>
                  </a:gs>
                  <a:gs pos="47000">
                    <a:schemeClr val="tx1"/>
                  </a:gs>
                </a:gsLst>
                <a:lin ang="5400000" scaled="0"/>
              </a:gradFill>
            </a:endParaRPr>
          </a:p>
        </p:txBody>
      </p:sp>
      <p:sp>
        <p:nvSpPr>
          <p:cNvPr id="14" name="TextBox 13"/>
          <p:cNvSpPr txBox="1"/>
          <p:nvPr/>
        </p:nvSpPr>
        <p:spPr>
          <a:xfrm>
            <a:off x="2333219" y="4773627"/>
            <a:ext cx="3427819" cy="485902"/>
          </a:xfrm>
          <a:prstGeom prst="rect">
            <a:avLst/>
          </a:prstGeom>
          <a:noFill/>
        </p:spPr>
        <p:txBody>
          <a:bodyPr wrap="square" lIns="146304" tIns="91440" rIns="146304" bIns="91440" rtlCol="0">
            <a:spAutoFit/>
          </a:bodyPr>
          <a:lstStyle/>
          <a:p>
            <a:pPr defTabSz="932250">
              <a:lnSpc>
                <a:spcPct val="90000"/>
              </a:lnSpc>
            </a:pPr>
            <a:r>
              <a:rPr lang="en-US" sz="2175" dirty="0">
                <a:gradFill>
                  <a:gsLst>
                    <a:gs pos="17699">
                      <a:schemeClr val="tx1"/>
                    </a:gs>
                    <a:gs pos="47000">
                      <a:schemeClr val="tx1"/>
                    </a:gs>
                  </a:gsLst>
                  <a:lin ang="5400000" scaled="0"/>
                </a:gradFill>
              </a:rPr>
              <a:t>Windows Phone 8</a:t>
            </a:r>
            <a:endParaRPr lang="en-US" sz="2447" dirty="0">
              <a:gradFill>
                <a:gsLst>
                  <a:gs pos="17699">
                    <a:schemeClr val="tx1"/>
                  </a:gs>
                  <a:gs pos="47000">
                    <a:schemeClr val="tx1"/>
                  </a:gs>
                </a:gsLst>
                <a:lin ang="5400000" scaled="0"/>
              </a:gradFill>
            </a:endParaRPr>
          </a:p>
        </p:txBody>
      </p:sp>
      <p:sp>
        <p:nvSpPr>
          <p:cNvPr id="15" name="TextBox 14"/>
          <p:cNvSpPr txBox="1"/>
          <p:nvPr/>
        </p:nvSpPr>
        <p:spPr>
          <a:xfrm>
            <a:off x="7133804" y="4346606"/>
            <a:ext cx="1790224" cy="787139"/>
          </a:xfrm>
          <a:prstGeom prst="rect">
            <a:avLst/>
          </a:prstGeom>
          <a:noFill/>
        </p:spPr>
        <p:txBody>
          <a:bodyPr wrap="square" lIns="146304" tIns="91440" rIns="146304" bIns="91440" rtlCol="0">
            <a:spAutoFit/>
          </a:bodyPr>
          <a:lstStyle/>
          <a:p>
            <a:pPr defTabSz="932250">
              <a:lnSpc>
                <a:spcPct val="90000"/>
              </a:lnSpc>
            </a:pPr>
            <a:r>
              <a:rPr lang="en-US" sz="2175" dirty="0">
                <a:gradFill>
                  <a:gsLst>
                    <a:gs pos="17699">
                      <a:schemeClr val="tx1"/>
                    </a:gs>
                    <a:gs pos="47000">
                      <a:schemeClr val="tx1"/>
                    </a:gs>
                  </a:gsLst>
                  <a:lin ang="5400000" scaled="0"/>
                </a:gradFill>
              </a:rPr>
              <a:t>Windows Phone 8.1</a:t>
            </a:r>
            <a:endParaRPr lang="en-US" sz="2447" dirty="0">
              <a:gradFill>
                <a:gsLst>
                  <a:gs pos="17699">
                    <a:schemeClr val="tx1"/>
                  </a:gs>
                  <a:gs pos="47000">
                    <a:schemeClr val="tx1"/>
                  </a:gs>
                </a:gsLst>
                <a:lin ang="5400000" scaled="0"/>
              </a:gradFill>
            </a:endParaRPr>
          </a:p>
        </p:txBody>
      </p:sp>
      <p:sp>
        <p:nvSpPr>
          <p:cNvPr id="16" name="TextBox 15"/>
          <p:cNvSpPr txBox="1"/>
          <p:nvPr/>
        </p:nvSpPr>
        <p:spPr>
          <a:xfrm>
            <a:off x="2700362" y="3031235"/>
            <a:ext cx="1937458" cy="485902"/>
          </a:xfrm>
          <a:prstGeom prst="rect">
            <a:avLst/>
          </a:prstGeom>
          <a:noFill/>
        </p:spPr>
        <p:txBody>
          <a:bodyPr wrap="square" lIns="146304" tIns="91440" rIns="146304" bIns="91440" rtlCol="0">
            <a:spAutoFit/>
          </a:bodyPr>
          <a:lstStyle/>
          <a:p>
            <a:pPr defTabSz="932250">
              <a:lnSpc>
                <a:spcPct val="90000"/>
              </a:lnSpc>
            </a:pPr>
            <a:r>
              <a:rPr lang="en-US" sz="2175" dirty="0">
                <a:gradFill>
                  <a:gsLst>
                    <a:gs pos="17699">
                      <a:schemeClr val="tx1"/>
                    </a:gs>
                    <a:gs pos="47000">
                      <a:schemeClr val="tx1"/>
                    </a:gs>
                  </a:gsLst>
                  <a:lin ang="5400000" scaled="0"/>
                </a:gradFill>
              </a:rPr>
              <a:t>Windows 8</a:t>
            </a:r>
            <a:endParaRPr lang="en-US" sz="2447" dirty="0">
              <a:gradFill>
                <a:gsLst>
                  <a:gs pos="17699">
                    <a:schemeClr val="tx1"/>
                  </a:gs>
                  <a:gs pos="47000">
                    <a:schemeClr val="tx1"/>
                  </a:gs>
                </a:gsLst>
                <a:lin ang="5400000" scaled="0"/>
              </a:gradFill>
            </a:endParaRPr>
          </a:p>
        </p:txBody>
      </p:sp>
      <p:sp>
        <p:nvSpPr>
          <p:cNvPr id="17" name="TextBox 16"/>
          <p:cNvSpPr txBox="1"/>
          <p:nvPr/>
        </p:nvSpPr>
        <p:spPr>
          <a:xfrm>
            <a:off x="2367237" y="1870927"/>
            <a:ext cx="1790224" cy="485902"/>
          </a:xfrm>
          <a:prstGeom prst="rect">
            <a:avLst/>
          </a:prstGeom>
          <a:noFill/>
        </p:spPr>
        <p:txBody>
          <a:bodyPr wrap="square" lIns="146304" tIns="91440" rIns="146304" bIns="91440" rtlCol="0">
            <a:spAutoFit/>
          </a:bodyPr>
          <a:lstStyle/>
          <a:p>
            <a:pPr defTabSz="932250">
              <a:lnSpc>
                <a:spcPct val="90000"/>
              </a:lnSpc>
            </a:pPr>
            <a:r>
              <a:rPr lang="en-US" sz="2175" dirty="0">
                <a:gradFill>
                  <a:gsLst>
                    <a:gs pos="17699">
                      <a:schemeClr val="tx1"/>
                    </a:gs>
                    <a:gs pos="47000">
                      <a:schemeClr val="tx1"/>
                    </a:gs>
                  </a:gsLst>
                  <a:lin ang="5400000" scaled="0"/>
                </a:gradFill>
              </a:rPr>
              <a:t>Xbox One</a:t>
            </a:r>
            <a:endParaRPr lang="en-US" sz="2447" dirty="0">
              <a:gradFill>
                <a:gsLst>
                  <a:gs pos="17699">
                    <a:schemeClr val="tx1"/>
                  </a:gs>
                  <a:gs pos="47000">
                    <a:schemeClr val="tx1"/>
                  </a:gs>
                </a:gsLst>
                <a:lin ang="5400000" scaled="0"/>
              </a:gradFill>
            </a:endParaRPr>
          </a:p>
        </p:txBody>
      </p:sp>
      <p:sp>
        <p:nvSpPr>
          <p:cNvPr id="18" name="TextBox 17"/>
          <p:cNvSpPr txBox="1"/>
          <p:nvPr/>
        </p:nvSpPr>
        <p:spPr>
          <a:xfrm>
            <a:off x="8038653" y="5632073"/>
            <a:ext cx="3438310" cy="485902"/>
          </a:xfrm>
          <a:prstGeom prst="rect">
            <a:avLst/>
          </a:prstGeom>
          <a:noFill/>
        </p:spPr>
        <p:txBody>
          <a:bodyPr wrap="square" lIns="146304" tIns="91440" rIns="146304" bIns="91440" rtlCol="0">
            <a:spAutoFit/>
          </a:bodyPr>
          <a:lstStyle/>
          <a:p>
            <a:pPr defTabSz="932250">
              <a:lnSpc>
                <a:spcPct val="90000"/>
              </a:lnSpc>
            </a:pPr>
            <a:r>
              <a:rPr lang="en-US" sz="2175" dirty="0">
                <a:gradFill>
                  <a:gsLst>
                    <a:gs pos="17699">
                      <a:schemeClr val="tx1"/>
                    </a:gs>
                    <a:gs pos="47000">
                      <a:schemeClr val="tx1"/>
                    </a:gs>
                  </a:gsLst>
                  <a:lin ang="5400000" scaled="0"/>
                </a:gradFill>
              </a:rPr>
              <a:t>Windows on devices</a:t>
            </a:r>
            <a:endParaRPr lang="en-US" sz="2447" dirty="0">
              <a:gradFill>
                <a:gsLst>
                  <a:gs pos="17699">
                    <a:schemeClr val="tx1"/>
                  </a:gs>
                  <a:gs pos="47000">
                    <a:schemeClr val="tx1"/>
                  </a:gs>
                </a:gsLst>
                <a:lin ang="5400000" scaled="0"/>
              </a:gradFill>
            </a:endParaRPr>
          </a:p>
        </p:txBody>
      </p:sp>
      <p:sp>
        <p:nvSpPr>
          <p:cNvPr id="19" name="TextBox 18"/>
          <p:cNvSpPr txBox="1"/>
          <p:nvPr/>
        </p:nvSpPr>
        <p:spPr>
          <a:xfrm>
            <a:off x="1216500" y="1198279"/>
            <a:ext cx="1790224" cy="427705"/>
          </a:xfrm>
          <a:prstGeom prst="rect">
            <a:avLst/>
          </a:prstGeom>
          <a:noFill/>
        </p:spPr>
        <p:txBody>
          <a:bodyPr wrap="square" lIns="146304" tIns="91440" rIns="146304" bIns="91440" rtlCol="0">
            <a:noAutofit/>
          </a:bodyPr>
          <a:lstStyle/>
          <a:p>
            <a:pPr defTabSz="932250">
              <a:lnSpc>
                <a:spcPct val="90000"/>
              </a:lnSpc>
            </a:pPr>
            <a:r>
              <a:rPr lang="en-US" sz="2175" dirty="0">
                <a:gradFill>
                  <a:gsLst>
                    <a:gs pos="17699">
                      <a:schemeClr val="tx1"/>
                    </a:gs>
                    <a:gs pos="47000">
                      <a:schemeClr val="tx1"/>
                    </a:gs>
                  </a:gsLst>
                  <a:lin ang="5400000" scaled="0"/>
                </a:gradFill>
              </a:rPr>
              <a:t>Xbox 360</a:t>
            </a:r>
            <a:endParaRPr lang="en-US" sz="2447" dirty="0">
              <a:gradFill>
                <a:gsLst>
                  <a:gs pos="17699">
                    <a:schemeClr val="tx1"/>
                  </a:gs>
                  <a:gs pos="47000">
                    <a:schemeClr val="tx1"/>
                  </a:gs>
                </a:gsLst>
                <a:lin ang="5400000" scaled="0"/>
              </a:gradFill>
            </a:endParaRPr>
          </a:p>
        </p:txBody>
      </p:sp>
      <p:sp>
        <p:nvSpPr>
          <p:cNvPr id="20" name="Oval 19"/>
          <p:cNvSpPr/>
          <p:nvPr/>
        </p:nvSpPr>
        <p:spPr>
          <a:xfrm>
            <a:off x="1114150" y="1598655"/>
            <a:ext cx="310793" cy="310793"/>
          </a:xfrm>
          <a:prstGeom prst="ellipse">
            <a:avLst/>
          </a:prstGeom>
          <a:solidFill>
            <a:schemeClr val="tx1">
              <a:lumMod val="90000"/>
              <a:lumOff val="1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60"/>
            <a:endParaRPr lang="en-US" sz="2399" dirty="0">
              <a:gradFill>
                <a:gsLst>
                  <a:gs pos="2917">
                    <a:srgbClr val="737373"/>
                  </a:gs>
                  <a:gs pos="81000">
                    <a:srgbClr val="737373"/>
                  </a:gs>
                </a:gsLst>
                <a:lin ang="5400000" scaled="0"/>
              </a:gradFill>
            </a:endParaRPr>
          </a:p>
        </p:txBody>
      </p:sp>
      <p:sp>
        <p:nvSpPr>
          <p:cNvPr id="22" name="Rectangle 21"/>
          <p:cNvSpPr/>
          <p:nvPr/>
        </p:nvSpPr>
        <p:spPr bwMode="auto">
          <a:xfrm>
            <a:off x="9533027" y="3283985"/>
            <a:ext cx="2900066" cy="193627"/>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3544" tIns="202835" rIns="253544" bIns="202835" numCol="1" spcCol="0" rtlCol="0" fromWordArt="0" anchor="t" anchorCtr="0" forceAA="0" compatLnSpc="1">
            <a:prstTxWarp prst="textNoShape">
              <a:avLst/>
            </a:prstTxWarp>
            <a:noAutofit/>
          </a:bodyPr>
          <a:lstStyle/>
          <a:p>
            <a:pPr algn="ctr" defTabSz="1292791" fontAlgn="base">
              <a:lnSpc>
                <a:spcPct val="90000"/>
              </a:lnSpc>
              <a:spcBef>
                <a:spcPct val="0"/>
              </a:spcBef>
              <a:spcAft>
                <a:spcPct val="0"/>
              </a:spcAft>
            </a:pPr>
            <a:endParaRPr lang="en-US" sz="2447" dirty="0">
              <a:gradFill>
                <a:gsLst>
                  <a:gs pos="2917">
                    <a:srgbClr val="737373"/>
                  </a:gs>
                  <a:gs pos="81000">
                    <a:srgbClr val="737373"/>
                  </a:gs>
                </a:gsLst>
                <a:lin ang="5400000" scaled="0"/>
              </a:gradFill>
              <a:ea typeface="Segoe UI" pitchFamily="34" charset="0"/>
              <a:cs typeface="Segoe UI" pitchFamily="34" charset="0"/>
            </a:endParaRPr>
          </a:p>
        </p:txBody>
      </p:sp>
      <p:sp>
        <p:nvSpPr>
          <p:cNvPr id="23" name="Rectangle 22"/>
          <p:cNvSpPr/>
          <p:nvPr/>
        </p:nvSpPr>
        <p:spPr bwMode="auto">
          <a:xfrm>
            <a:off x="9533025" y="3675890"/>
            <a:ext cx="2900067" cy="195751"/>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3544" tIns="202835" rIns="253544" bIns="202835" numCol="1" spcCol="0" rtlCol="0" fromWordArt="0" anchor="t" anchorCtr="0" forceAA="0" compatLnSpc="1">
            <a:prstTxWarp prst="textNoShape">
              <a:avLst/>
            </a:prstTxWarp>
            <a:noAutofit/>
          </a:bodyPr>
          <a:lstStyle/>
          <a:p>
            <a:pPr algn="ctr" defTabSz="1292791" fontAlgn="base">
              <a:lnSpc>
                <a:spcPct val="90000"/>
              </a:lnSpc>
              <a:spcBef>
                <a:spcPct val="0"/>
              </a:spcBef>
              <a:spcAft>
                <a:spcPct val="0"/>
              </a:spcAft>
            </a:pPr>
            <a:endParaRPr lang="en-US" sz="2447" dirty="0">
              <a:gradFill>
                <a:gsLst>
                  <a:gs pos="2917">
                    <a:srgbClr val="737373"/>
                  </a:gs>
                  <a:gs pos="81000">
                    <a:srgbClr val="737373"/>
                  </a:gs>
                </a:gsLst>
                <a:lin ang="5400000" scaled="0"/>
              </a:gradFill>
              <a:ea typeface="Segoe UI" pitchFamily="34" charset="0"/>
              <a:cs typeface="Segoe UI" pitchFamily="34" charset="0"/>
            </a:endParaRPr>
          </a:p>
        </p:txBody>
      </p:sp>
      <p:sp>
        <p:nvSpPr>
          <p:cNvPr id="24" name="Rectangle 23"/>
          <p:cNvSpPr/>
          <p:nvPr/>
        </p:nvSpPr>
        <p:spPr bwMode="auto">
          <a:xfrm>
            <a:off x="9799026" y="3872851"/>
            <a:ext cx="2634067" cy="195751"/>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3544" tIns="202835" rIns="253544" bIns="202835" numCol="1" spcCol="0" rtlCol="0" fromWordArt="0" anchor="t" anchorCtr="0" forceAA="0" compatLnSpc="1">
            <a:prstTxWarp prst="textNoShape">
              <a:avLst/>
            </a:prstTxWarp>
            <a:noAutofit/>
          </a:bodyPr>
          <a:lstStyle/>
          <a:p>
            <a:pPr algn="ctr" defTabSz="1292791" fontAlgn="base">
              <a:lnSpc>
                <a:spcPct val="90000"/>
              </a:lnSpc>
              <a:spcBef>
                <a:spcPct val="0"/>
              </a:spcBef>
              <a:spcAft>
                <a:spcPct val="0"/>
              </a:spcAft>
            </a:pPr>
            <a:endParaRPr lang="en-US" sz="2447" dirty="0">
              <a:gradFill>
                <a:gsLst>
                  <a:gs pos="2917">
                    <a:srgbClr val="737373"/>
                  </a:gs>
                  <a:gs pos="81000">
                    <a:srgbClr val="737373"/>
                  </a:gs>
                </a:gsLst>
                <a:lin ang="5400000" scaled="0"/>
              </a:gradFill>
              <a:ea typeface="Segoe UI" pitchFamily="34" charset="0"/>
              <a:cs typeface="Segoe UI" pitchFamily="34" charset="0"/>
            </a:endParaRPr>
          </a:p>
        </p:txBody>
      </p:sp>
      <p:grpSp>
        <p:nvGrpSpPr>
          <p:cNvPr id="61" name="Group 60"/>
          <p:cNvGrpSpPr/>
          <p:nvPr/>
        </p:nvGrpSpPr>
        <p:grpSpPr>
          <a:xfrm>
            <a:off x="2526997" y="2476243"/>
            <a:ext cx="7017547" cy="1704747"/>
            <a:chOff x="1856514" y="1820629"/>
            <a:chExt cx="5162506" cy="1254109"/>
          </a:xfrm>
        </p:grpSpPr>
        <p:cxnSp>
          <p:nvCxnSpPr>
            <p:cNvPr id="60" name="Straight Connector 59"/>
            <p:cNvCxnSpPr/>
            <p:nvPr/>
          </p:nvCxnSpPr>
          <p:spPr>
            <a:xfrm flipV="1">
              <a:off x="5464540" y="2626035"/>
              <a:ext cx="1554480" cy="0"/>
            </a:xfrm>
            <a:prstGeom prst="line">
              <a:avLst/>
            </a:prstGeom>
            <a:ln w="2032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1856514" y="1820629"/>
              <a:ext cx="5154033" cy="665444"/>
              <a:chOff x="1856514" y="1820629"/>
              <a:chExt cx="5154033" cy="665444"/>
            </a:xfrm>
          </p:grpSpPr>
          <p:cxnSp>
            <p:nvCxnSpPr>
              <p:cNvPr id="11" name="Straight Connector 10"/>
              <p:cNvCxnSpPr/>
              <p:nvPr/>
            </p:nvCxnSpPr>
            <p:spPr>
              <a:xfrm flipV="1">
                <a:off x="1856514" y="1820629"/>
                <a:ext cx="4194863" cy="121"/>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endCxn id="22" idx="1"/>
              </p:cNvCxnSpPr>
              <p:nvPr/>
            </p:nvCxnSpPr>
            <p:spPr>
              <a:xfrm>
                <a:off x="6051378" y="1820629"/>
                <a:ext cx="959169" cy="665444"/>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5419781" y="2775161"/>
              <a:ext cx="1590764" cy="299577"/>
              <a:chOff x="5419781" y="2775161"/>
              <a:chExt cx="1590764" cy="299577"/>
            </a:xfrm>
          </p:grpSpPr>
          <p:cxnSp>
            <p:nvCxnSpPr>
              <p:cNvPr id="25" name="Straight Connector 24"/>
              <p:cNvCxnSpPr>
                <a:endCxn id="23" idx="1"/>
              </p:cNvCxnSpPr>
              <p:nvPr/>
            </p:nvCxnSpPr>
            <p:spPr>
              <a:xfrm flipV="1">
                <a:off x="6369651" y="2775161"/>
                <a:ext cx="640894" cy="297010"/>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5419781" y="3072170"/>
                <a:ext cx="949870" cy="2568"/>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27" name="Straight Connector 26"/>
          <p:cNvCxnSpPr/>
          <p:nvPr/>
        </p:nvCxnSpPr>
        <p:spPr>
          <a:xfrm flipV="1">
            <a:off x="1314778" y="4631013"/>
            <a:ext cx="1173431" cy="869354"/>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114150" y="5361927"/>
            <a:ext cx="310793" cy="310793"/>
          </a:xfrm>
          <a:prstGeom prst="ellipse">
            <a:avLst/>
          </a:prstGeom>
          <a:solidFill>
            <a:schemeClr val="tx1">
              <a:lumMod val="90000"/>
              <a:lumOff val="1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60"/>
            <a:endParaRPr lang="en-US" sz="2399" dirty="0">
              <a:gradFill>
                <a:gsLst>
                  <a:gs pos="2917">
                    <a:srgbClr val="737373"/>
                  </a:gs>
                  <a:gs pos="81000">
                    <a:srgbClr val="737373"/>
                  </a:gs>
                </a:gsLst>
                <a:lin ang="5400000" scaled="0"/>
              </a:gradFill>
            </a:endParaRPr>
          </a:p>
        </p:txBody>
      </p:sp>
      <p:sp>
        <p:nvSpPr>
          <p:cNvPr id="29" name="Rounded Rectangle 28"/>
          <p:cNvSpPr/>
          <p:nvPr/>
        </p:nvSpPr>
        <p:spPr bwMode="auto">
          <a:xfrm>
            <a:off x="2399187" y="2281745"/>
            <a:ext cx="357667" cy="2547550"/>
          </a:xfrm>
          <a:prstGeom prst="roundRect">
            <a:avLst>
              <a:gd name="adj" fmla="val 50000"/>
            </a:avLst>
          </a:prstGeom>
          <a:solidFill>
            <a:schemeClr val="tx1">
              <a:lumMod val="90000"/>
              <a:lumOff val="1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60"/>
            <a:endParaRPr lang="en-US" sz="2399" dirty="0">
              <a:gradFill>
                <a:gsLst>
                  <a:gs pos="2917">
                    <a:srgbClr val="737373"/>
                  </a:gs>
                  <a:gs pos="81000">
                    <a:srgbClr val="737373"/>
                  </a:gs>
                </a:gsLst>
                <a:lin ang="5400000" scaled="0"/>
              </a:gradFill>
            </a:endParaRPr>
          </a:p>
        </p:txBody>
      </p:sp>
      <p:sp>
        <p:nvSpPr>
          <p:cNvPr id="30" name="Oval 29"/>
          <p:cNvSpPr/>
          <p:nvPr/>
        </p:nvSpPr>
        <p:spPr>
          <a:xfrm>
            <a:off x="2444876" y="2334287"/>
            <a:ext cx="266291" cy="266291"/>
          </a:xfrm>
          <a:prstGeom prst="ellipse">
            <a:avLst/>
          </a:prstGeom>
          <a:solidFill>
            <a:schemeClr val="tx1">
              <a:lumMod val="90000"/>
              <a:lumOff val="1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60"/>
            <a:endParaRPr lang="en-US" sz="2399" dirty="0">
              <a:gradFill>
                <a:gsLst>
                  <a:gs pos="2917">
                    <a:srgbClr val="737373"/>
                  </a:gs>
                  <a:gs pos="81000">
                    <a:srgbClr val="737373"/>
                  </a:gs>
                </a:gsLst>
                <a:lin ang="5400000" scaled="0"/>
              </a:gradFill>
            </a:endParaRPr>
          </a:p>
        </p:txBody>
      </p:sp>
      <p:sp>
        <p:nvSpPr>
          <p:cNvPr id="31" name="Oval 30"/>
          <p:cNvSpPr/>
          <p:nvPr/>
        </p:nvSpPr>
        <p:spPr>
          <a:xfrm>
            <a:off x="2444876" y="3447334"/>
            <a:ext cx="266291" cy="266291"/>
          </a:xfrm>
          <a:prstGeom prst="ellipse">
            <a:avLst/>
          </a:prstGeom>
          <a:solidFill>
            <a:schemeClr val="tx1">
              <a:lumMod val="90000"/>
              <a:lumOff val="1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60"/>
            <a:endParaRPr lang="en-US" sz="2399" dirty="0">
              <a:gradFill>
                <a:gsLst>
                  <a:gs pos="2917">
                    <a:srgbClr val="737373"/>
                  </a:gs>
                  <a:gs pos="81000">
                    <a:srgbClr val="737373"/>
                  </a:gs>
                </a:gsLst>
                <a:lin ang="5400000" scaled="0"/>
              </a:gradFill>
            </a:endParaRPr>
          </a:p>
        </p:txBody>
      </p:sp>
      <p:sp>
        <p:nvSpPr>
          <p:cNvPr id="32" name="Oval 31"/>
          <p:cNvSpPr/>
          <p:nvPr/>
        </p:nvSpPr>
        <p:spPr>
          <a:xfrm>
            <a:off x="2444876" y="4514633"/>
            <a:ext cx="266291" cy="259533"/>
          </a:xfrm>
          <a:prstGeom prst="ellipse">
            <a:avLst/>
          </a:prstGeom>
          <a:solidFill>
            <a:schemeClr val="tx1">
              <a:lumMod val="90000"/>
              <a:lumOff val="1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60"/>
            <a:endParaRPr lang="en-US" sz="2399" dirty="0">
              <a:gradFill>
                <a:gsLst>
                  <a:gs pos="2917">
                    <a:srgbClr val="737373"/>
                  </a:gs>
                  <a:gs pos="81000">
                    <a:srgbClr val="737373"/>
                  </a:gs>
                </a:gsLst>
                <a:lin ang="5400000" scaled="0"/>
              </a:gradFill>
            </a:endParaRPr>
          </a:p>
        </p:txBody>
      </p:sp>
      <p:grpSp>
        <p:nvGrpSpPr>
          <p:cNvPr id="57" name="Group 56"/>
          <p:cNvGrpSpPr/>
          <p:nvPr/>
        </p:nvGrpSpPr>
        <p:grpSpPr>
          <a:xfrm>
            <a:off x="7223478" y="3400937"/>
            <a:ext cx="357667" cy="976285"/>
            <a:chOff x="5311512" y="2500887"/>
            <a:chExt cx="263120" cy="718211"/>
          </a:xfrm>
        </p:grpSpPr>
        <p:sp>
          <p:nvSpPr>
            <p:cNvPr id="33" name="Rounded Rectangle 32"/>
            <p:cNvSpPr/>
            <p:nvPr/>
          </p:nvSpPr>
          <p:spPr bwMode="auto">
            <a:xfrm>
              <a:off x="5311512" y="2500887"/>
              <a:ext cx="263120" cy="718211"/>
            </a:xfrm>
            <a:prstGeom prst="roundRect">
              <a:avLst>
                <a:gd name="adj" fmla="val 50000"/>
              </a:avLst>
            </a:prstGeom>
            <a:solidFill>
              <a:schemeClr val="tx1">
                <a:lumMod val="90000"/>
                <a:lumOff val="1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60"/>
              <a:endParaRPr lang="en-US" sz="2399" dirty="0">
                <a:gradFill>
                  <a:gsLst>
                    <a:gs pos="2917">
                      <a:srgbClr val="737373"/>
                    </a:gs>
                    <a:gs pos="81000">
                      <a:srgbClr val="737373"/>
                    </a:gs>
                  </a:gsLst>
                  <a:lin ang="5400000" scaled="0"/>
                </a:gradFill>
              </a:endParaRPr>
            </a:p>
          </p:txBody>
        </p:sp>
        <p:sp>
          <p:nvSpPr>
            <p:cNvPr id="34" name="Oval 33"/>
            <p:cNvSpPr/>
            <p:nvPr/>
          </p:nvSpPr>
          <p:spPr>
            <a:xfrm>
              <a:off x="5345122" y="2535019"/>
              <a:ext cx="195899" cy="195899"/>
            </a:xfrm>
            <a:prstGeom prst="ellipse">
              <a:avLst/>
            </a:prstGeom>
            <a:solidFill>
              <a:schemeClr val="tx1">
                <a:lumMod val="90000"/>
                <a:lumOff val="1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60"/>
              <a:endParaRPr lang="en-US" sz="2399" dirty="0">
                <a:gradFill>
                  <a:gsLst>
                    <a:gs pos="2917">
                      <a:srgbClr val="737373"/>
                    </a:gs>
                    <a:gs pos="81000">
                      <a:srgbClr val="737373"/>
                    </a:gs>
                  </a:gsLst>
                  <a:lin ang="5400000" scaled="0"/>
                </a:gradFill>
              </a:endParaRPr>
            </a:p>
          </p:txBody>
        </p:sp>
        <p:sp>
          <p:nvSpPr>
            <p:cNvPr id="35" name="Oval 34"/>
            <p:cNvSpPr/>
            <p:nvPr/>
          </p:nvSpPr>
          <p:spPr>
            <a:xfrm>
              <a:off x="5344542" y="2985984"/>
              <a:ext cx="195899" cy="195899"/>
            </a:xfrm>
            <a:prstGeom prst="ellipse">
              <a:avLst/>
            </a:prstGeom>
            <a:solidFill>
              <a:schemeClr val="tx1">
                <a:lumMod val="90000"/>
                <a:lumOff val="1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60"/>
              <a:endParaRPr lang="en-US" sz="2399" dirty="0">
                <a:gradFill>
                  <a:gsLst>
                    <a:gs pos="2917">
                      <a:srgbClr val="737373"/>
                    </a:gs>
                    <a:gs pos="81000">
                      <a:srgbClr val="737373"/>
                    </a:gs>
                  </a:gsLst>
                  <a:lin ang="5400000" scaled="0"/>
                </a:gradFill>
              </a:endParaRPr>
            </a:p>
          </p:txBody>
        </p:sp>
      </p:grpSp>
      <p:sp>
        <p:nvSpPr>
          <p:cNvPr id="36" name="TextBox 35"/>
          <p:cNvSpPr txBox="1"/>
          <p:nvPr/>
        </p:nvSpPr>
        <p:spPr>
          <a:xfrm>
            <a:off x="6577708" y="3032417"/>
            <a:ext cx="2224440" cy="485902"/>
          </a:xfrm>
          <a:prstGeom prst="rect">
            <a:avLst/>
          </a:prstGeom>
          <a:noFill/>
        </p:spPr>
        <p:txBody>
          <a:bodyPr wrap="square" lIns="146304" tIns="91440" rIns="146304" bIns="91440" rtlCol="0">
            <a:spAutoFit/>
          </a:bodyPr>
          <a:lstStyle/>
          <a:p>
            <a:pPr defTabSz="932250">
              <a:lnSpc>
                <a:spcPct val="90000"/>
              </a:lnSpc>
            </a:pPr>
            <a:r>
              <a:rPr lang="en-US" sz="2175" dirty="0">
                <a:gradFill>
                  <a:gsLst>
                    <a:gs pos="17699">
                      <a:schemeClr val="tx1"/>
                    </a:gs>
                    <a:gs pos="47000">
                      <a:schemeClr val="tx1"/>
                    </a:gs>
                  </a:gsLst>
                  <a:lin ang="5400000" scaled="0"/>
                </a:gradFill>
              </a:rPr>
              <a:t>Windows 8.1</a:t>
            </a:r>
            <a:endParaRPr lang="en-US" sz="2447" dirty="0">
              <a:gradFill>
                <a:gsLst>
                  <a:gs pos="17699">
                    <a:schemeClr val="tx1"/>
                  </a:gs>
                  <a:gs pos="47000">
                    <a:schemeClr val="tx1"/>
                  </a:gs>
                </a:gsLst>
                <a:lin ang="5400000" scaled="0"/>
              </a:gradFill>
            </a:endParaRPr>
          </a:p>
        </p:txBody>
      </p:sp>
      <p:cxnSp>
        <p:nvCxnSpPr>
          <p:cNvPr id="37" name="Straight Connector 36"/>
          <p:cNvCxnSpPr/>
          <p:nvPr/>
        </p:nvCxnSpPr>
        <p:spPr>
          <a:xfrm flipV="1">
            <a:off x="7798796" y="3959896"/>
            <a:ext cx="2231215" cy="1868102"/>
          </a:xfrm>
          <a:prstGeom prst="line">
            <a:avLst/>
          </a:prstGeom>
          <a:ln w="203200" cap="rnd">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7676053" y="5666581"/>
            <a:ext cx="310793" cy="310793"/>
          </a:xfrm>
          <a:prstGeom prst="ellipse">
            <a:avLst/>
          </a:prstGeom>
          <a:solidFill>
            <a:schemeClr val="tx1">
              <a:lumMod val="90000"/>
              <a:lumOff val="1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60"/>
            <a:endParaRPr lang="en-US" sz="2399" dirty="0">
              <a:gradFill>
                <a:gsLst>
                  <a:gs pos="2917">
                    <a:srgbClr val="737373"/>
                  </a:gs>
                  <a:gs pos="81000">
                    <a:srgbClr val="737373"/>
                  </a:gs>
                </a:gsLst>
                <a:lin ang="5400000" scaled="0"/>
              </a:gradFill>
            </a:endParaRPr>
          </a:p>
        </p:txBody>
      </p:sp>
      <p:sp>
        <p:nvSpPr>
          <p:cNvPr id="44" name="Line Callout 1 (Accent Bar) 43"/>
          <p:cNvSpPr/>
          <p:nvPr/>
        </p:nvSpPr>
        <p:spPr bwMode="auto">
          <a:xfrm>
            <a:off x="492883" y="2481718"/>
            <a:ext cx="1432326" cy="570276"/>
          </a:xfrm>
          <a:prstGeom prst="accentCallout1">
            <a:avLst>
              <a:gd name="adj1" fmla="val 45693"/>
              <a:gd name="adj2" fmla="val 102517"/>
              <a:gd name="adj3" fmla="val 71188"/>
              <a:gd name="adj4" fmla="val 132589"/>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92791" fontAlgn="base">
              <a:lnSpc>
                <a:spcPct val="90000"/>
              </a:lnSpc>
              <a:spcBef>
                <a:spcPct val="0"/>
              </a:spcBef>
              <a:spcAft>
                <a:spcPct val="0"/>
              </a:spcAft>
            </a:pPr>
            <a:r>
              <a:rPr lang="en-US" sz="1495" dirty="0">
                <a:gradFill>
                  <a:gsLst>
                    <a:gs pos="17699">
                      <a:schemeClr val="tx1"/>
                    </a:gs>
                    <a:gs pos="42000">
                      <a:schemeClr val="tx1"/>
                    </a:gs>
                  </a:gsLst>
                  <a:lin ang="5400000" scaled="0"/>
                </a:gradFill>
                <a:ea typeface="Segoe UI" pitchFamily="34" charset="0"/>
                <a:cs typeface="Segoe UI" pitchFamily="34" charset="0"/>
              </a:rPr>
              <a:t>Converged</a:t>
            </a:r>
          </a:p>
          <a:p>
            <a:pPr algn="r" defTabSz="1292791" fontAlgn="base">
              <a:lnSpc>
                <a:spcPct val="90000"/>
              </a:lnSpc>
              <a:spcBef>
                <a:spcPct val="0"/>
              </a:spcBef>
              <a:spcAft>
                <a:spcPct val="0"/>
              </a:spcAft>
            </a:pPr>
            <a:r>
              <a:rPr lang="en-US" sz="1495" dirty="0">
                <a:gradFill>
                  <a:gsLst>
                    <a:gs pos="17699">
                      <a:schemeClr val="tx1"/>
                    </a:gs>
                    <a:gs pos="42000">
                      <a:schemeClr val="tx1"/>
                    </a:gs>
                  </a:gsLst>
                  <a:lin ang="5400000" scaled="0"/>
                </a:gradFill>
                <a:ea typeface="Segoe UI" pitchFamily="34" charset="0"/>
                <a:cs typeface="Segoe UI" pitchFamily="34" charset="0"/>
              </a:rPr>
              <a:t>OS kernel</a:t>
            </a:r>
          </a:p>
        </p:txBody>
      </p:sp>
      <p:sp>
        <p:nvSpPr>
          <p:cNvPr id="45" name="Line Callout 1 (Accent Bar) 44"/>
          <p:cNvSpPr/>
          <p:nvPr/>
        </p:nvSpPr>
        <p:spPr bwMode="auto">
          <a:xfrm>
            <a:off x="5267262" y="3773957"/>
            <a:ext cx="1432326" cy="437605"/>
          </a:xfrm>
          <a:prstGeom prst="accentCallout1">
            <a:avLst>
              <a:gd name="adj1" fmla="val 45693"/>
              <a:gd name="adj2" fmla="val 102517"/>
              <a:gd name="adj3" fmla="val 24381"/>
              <a:gd name="adj4" fmla="val 134734"/>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92791" fontAlgn="base">
              <a:lnSpc>
                <a:spcPct val="90000"/>
              </a:lnSpc>
              <a:spcBef>
                <a:spcPct val="0"/>
              </a:spcBef>
              <a:spcAft>
                <a:spcPct val="0"/>
              </a:spcAft>
            </a:pPr>
            <a:r>
              <a:rPr lang="en-US" sz="1495" dirty="0">
                <a:gradFill>
                  <a:gsLst>
                    <a:gs pos="17699">
                      <a:schemeClr val="tx1"/>
                    </a:gs>
                    <a:gs pos="42000">
                      <a:schemeClr val="tx1"/>
                    </a:gs>
                  </a:gsLst>
                  <a:lin ang="5400000" scaled="0"/>
                </a:gradFill>
                <a:ea typeface="Segoe UI" pitchFamily="34" charset="0"/>
                <a:cs typeface="Segoe UI" pitchFamily="34" charset="0"/>
              </a:rPr>
              <a:t>Converged</a:t>
            </a:r>
          </a:p>
          <a:p>
            <a:pPr algn="r" defTabSz="1292791" fontAlgn="base">
              <a:lnSpc>
                <a:spcPct val="90000"/>
              </a:lnSpc>
              <a:spcBef>
                <a:spcPct val="0"/>
              </a:spcBef>
              <a:spcAft>
                <a:spcPct val="0"/>
              </a:spcAft>
            </a:pPr>
            <a:r>
              <a:rPr lang="en-US" sz="1495" dirty="0">
                <a:gradFill>
                  <a:gsLst>
                    <a:gs pos="17699">
                      <a:schemeClr val="tx1"/>
                    </a:gs>
                    <a:gs pos="42000">
                      <a:schemeClr val="tx1"/>
                    </a:gs>
                  </a:gsLst>
                  <a:lin ang="5400000" scaled="0"/>
                </a:gradFill>
                <a:ea typeface="Segoe UI" pitchFamily="34" charset="0"/>
                <a:cs typeface="Segoe UI" pitchFamily="34" charset="0"/>
              </a:rPr>
              <a:t>app model</a:t>
            </a:r>
          </a:p>
        </p:txBody>
      </p:sp>
      <p:grpSp>
        <p:nvGrpSpPr>
          <p:cNvPr id="7" name="Group 6"/>
          <p:cNvGrpSpPr/>
          <p:nvPr/>
        </p:nvGrpSpPr>
        <p:grpSpPr>
          <a:xfrm>
            <a:off x="8990028" y="2852405"/>
            <a:ext cx="1843098" cy="1843098"/>
            <a:chOff x="8990028" y="2852405"/>
            <a:chExt cx="1843098" cy="1843098"/>
          </a:xfrm>
        </p:grpSpPr>
        <p:sp>
          <p:nvSpPr>
            <p:cNvPr id="76" name="Oval 33"/>
            <p:cNvSpPr/>
            <p:nvPr/>
          </p:nvSpPr>
          <p:spPr>
            <a:xfrm>
              <a:off x="8990028" y="2852405"/>
              <a:ext cx="1843098" cy="1843098"/>
            </a:xfrm>
            <a:prstGeom prst="ellipse">
              <a:avLst/>
            </a:prstGeom>
            <a:solidFill>
              <a:schemeClr val="bg1"/>
            </a:solidFill>
            <a:ln w="88900" cmpd="thickThi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50"/>
              <a:endParaRPr lang="en-US" sz="2447" dirty="0">
                <a:solidFill>
                  <a:srgbClr val="FFFFFF"/>
                </a:solidFill>
              </a:endParaRPr>
            </a:p>
          </p:txBody>
        </p:sp>
        <p:grpSp>
          <p:nvGrpSpPr>
            <p:cNvPr id="63" name="Group 62"/>
            <p:cNvGrpSpPr/>
            <p:nvPr/>
          </p:nvGrpSpPr>
          <p:grpSpPr>
            <a:xfrm>
              <a:off x="9072207" y="3625368"/>
              <a:ext cx="1681272" cy="315573"/>
              <a:chOff x="-2382990" y="-2501900"/>
              <a:chExt cx="17321366" cy="3251200"/>
            </a:xfrm>
          </p:grpSpPr>
          <p:grpSp>
            <p:nvGrpSpPr>
              <p:cNvPr id="64" name="Group 63"/>
              <p:cNvGrpSpPr/>
              <p:nvPr/>
            </p:nvGrpSpPr>
            <p:grpSpPr>
              <a:xfrm>
                <a:off x="-2382990" y="-2501900"/>
                <a:ext cx="3243263" cy="3251200"/>
                <a:chOff x="-2382990" y="-2501900"/>
                <a:chExt cx="3243263" cy="3251200"/>
              </a:xfrm>
            </p:grpSpPr>
            <p:sp>
              <p:nvSpPr>
                <p:cNvPr id="79" name="Freeform 22"/>
                <p:cNvSpPr>
                  <a:spLocks/>
                </p:cNvSpPr>
                <p:nvPr/>
              </p:nvSpPr>
              <p:spPr bwMode="auto">
                <a:xfrm>
                  <a:off x="-944713" y="-2501900"/>
                  <a:ext cx="1804986" cy="1598613"/>
                </a:xfrm>
                <a:custGeom>
                  <a:avLst/>
                  <a:gdLst>
                    <a:gd name="T0" fmla="*/ 0 w 1137"/>
                    <a:gd name="T1" fmla="*/ 1007 h 1007"/>
                    <a:gd name="T2" fmla="*/ 1137 w 1137"/>
                    <a:gd name="T3" fmla="*/ 1007 h 1007"/>
                    <a:gd name="T4" fmla="*/ 1137 w 1137"/>
                    <a:gd name="T5" fmla="*/ 0 h 1007"/>
                    <a:gd name="T6" fmla="*/ 0 w 1137"/>
                    <a:gd name="T7" fmla="*/ 161 h 1007"/>
                    <a:gd name="T8" fmla="*/ 0 w 1137"/>
                    <a:gd name="T9" fmla="*/ 1007 h 1007"/>
                  </a:gdLst>
                  <a:ahLst/>
                  <a:cxnLst>
                    <a:cxn ang="0">
                      <a:pos x="T0" y="T1"/>
                    </a:cxn>
                    <a:cxn ang="0">
                      <a:pos x="T2" y="T3"/>
                    </a:cxn>
                    <a:cxn ang="0">
                      <a:pos x="T4" y="T5"/>
                    </a:cxn>
                    <a:cxn ang="0">
                      <a:pos x="T6" y="T7"/>
                    </a:cxn>
                    <a:cxn ang="0">
                      <a:pos x="T8" y="T9"/>
                    </a:cxn>
                  </a:cxnLst>
                  <a:rect l="0" t="0" r="r" b="b"/>
                  <a:pathLst>
                    <a:path w="1137" h="1007">
                      <a:moveTo>
                        <a:pt x="0" y="1007"/>
                      </a:moveTo>
                      <a:lnTo>
                        <a:pt x="1137" y="1007"/>
                      </a:lnTo>
                      <a:lnTo>
                        <a:pt x="1137" y="0"/>
                      </a:lnTo>
                      <a:lnTo>
                        <a:pt x="0" y="161"/>
                      </a:lnTo>
                      <a:lnTo>
                        <a:pt x="0" y="100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23"/>
                <p:cNvSpPr>
                  <a:spLocks/>
                </p:cNvSpPr>
                <p:nvPr/>
              </p:nvSpPr>
              <p:spPr bwMode="auto">
                <a:xfrm>
                  <a:off x="-2382990" y="-2238372"/>
                  <a:ext cx="1385888" cy="1335084"/>
                </a:xfrm>
                <a:custGeom>
                  <a:avLst/>
                  <a:gdLst>
                    <a:gd name="T0" fmla="*/ 873 w 873"/>
                    <a:gd name="T1" fmla="*/ 841 h 841"/>
                    <a:gd name="T2" fmla="*/ 873 w 873"/>
                    <a:gd name="T3" fmla="*/ 0 h 841"/>
                    <a:gd name="T4" fmla="*/ 0 w 873"/>
                    <a:gd name="T5" fmla="*/ 121 h 841"/>
                    <a:gd name="T6" fmla="*/ 0 w 873"/>
                    <a:gd name="T7" fmla="*/ 841 h 841"/>
                    <a:gd name="T8" fmla="*/ 873 w 873"/>
                    <a:gd name="T9" fmla="*/ 841 h 841"/>
                  </a:gdLst>
                  <a:ahLst/>
                  <a:cxnLst>
                    <a:cxn ang="0">
                      <a:pos x="T0" y="T1"/>
                    </a:cxn>
                    <a:cxn ang="0">
                      <a:pos x="T2" y="T3"/>
                    </a:cxn>
                    <a:cxn ang="0">
                      <a:pos x="T4" y="T5"/>
                    </a:cxn>
                    <a:cxn ang="0">
                      <a:pos x="T6" y="T7"/>
                    </a:cxn>
                    <a:cxn ang="0">
                      <a:pos x="T8" y="T9"/>
                    </a:cxn>
                  </a:cxnLst>
                  <a:rect l="0" t="0" r="r" b="b"/>
                  <a:pathLst>
                    <a:path w="873" h="841">
                      <a:moveTo>
                        <a:pt x="873" y="841"/>
                      </a:moveTo>
                      <a:lnTo>
                        <a:pt x="873" y="0"/>
                      </a:lnTo>
                      <a:lnTo>
                        <a:pt x="0" y="121"/>
                      </a:lnTo>
                      <a:lnTo>
                        <a:pt x="0" y="841"/>
                      </a:lnTo>
                      <a:lnTo>
                        <a:pt x="873" y="84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24"/>
                <p:cNvSpPr>
                  <a:spLocks/>
                </p:cNvSpPr>
                <p:nvPr/>
              </p:nvSpPr>
              <p:spPr bwMode="auto">
                <a:xfrm>
                  <a:off x="-2382990" y="-846139"/>
                  <a:ext cx="1385888" cy="1335084"/>
                </a:xfrm>
                <a:custGeom>
                  <a:avLst/>
                  <a:gdLst>
                    <a:gd name="T0" fmla="*/ 873 w 873"/>
                    <a:gd name="T1" fmla="*/ 0 h 841"/>
                    <a:gd name="T2" fmla="*/ 0 w 873"/>
                    <a:gd name="T3" fmla="*/ 0 h 841"/>
                    <a:gd name="T4" fmla="*/ 0 w 873"/>
                    <a:gd name="T5" fmla="*/ 721 h 841"/>
                    <a:gd name="T6" fmla="*/ 873 w 873"/>
                    <a:gd name="T7" fmla="*/ 841 h 841"/>
                    <a:gd name="T8" fmla="*/ 873 w 873"/>
                    <a:gd name="T9" fmla="*/ 0 h 841"/>
                  </a:gdLst>
                  <a:ahLst/>
                  <a:cxnLst>
                    <a:cxn ang="0">
                      <a:pos x="T0" y="T1"/>
                    </a:cxn>
                    <a:cxn ang="0">
                      <a:pos x="T2" y="T3"/>
                    </a:cxn>
                    <a:cxn ang="0">
                      <a:pos x="T4" y="T5"/>
                    </a:cxn>
                    <a:cxn ang="0">
                      <a:pos x="T6" y="T7"/>
                    </a:cxn>
                    <a:cxn ang="0">
                      <a:pos x="T8" y="T9"/>
                    </a:cxn>
                  </a:cxnLst>
                  <a:rect l="0" t="0" r="r" b="b"/>
                  <a:pathLst>
                    <a:path w="873" h="841">
                      <a:moveTo>
                        <a:pt x="873" y="0"/>
                      </a:moveTo>
                      <a:lnTo>
                        <a:pt x="0" y="0"/>
                      </a:lnTo>
                      <a:lnTo>
                        <a:pt x="0" y="721"/>
                      </a:lnTo>
                      <a:lnTo>
                        <a:pt x="873" y="841"/>
                      </a:lnTo>
                      <a:lnTo>
                        <a:pt x="87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25"/>
                <p:cNvSpPr>
                  <a:spLocks/>
                </p:cNvSpPr>
                <p:nvPr/>
              </p:nvSpPr>
              <p:spPr bwMode="auto">
                <a:xfrm>
                  <a:off x="-944713" y="-846139"/>
                  <a:ext cx="1804986" cy="1595439"/>
                </a:xfrm>
                <a:custGeom>
                  <a:avLst/>
                  <a:gdLst>
                    <a:gd name="T0" fmla="*/ 0 w 1137"/>
                    <a:gd name="T1" fmla="*/ 0 h 1005"/>
                    <a:gd name="T2" fmla="*/ 0 w 1137"/>
                    <a:gd name="T3" fmla="*/ 846 h 1005"/>
                    <a:gd name="T4" fmla="*/ 1137 w 1137"/>
                    <a:gd name="T5" fmla="*/ 1005 h 1005"/>
                    <a:gd name="T6" fmla="*/ 1137 w 1137"/>
                    <a:gd name="T7" fmla="*/ 0 h 1005"/>
                    <a:gd name="T8" fmla="*/ 0 w 1137"/>
                    <a:gd name="T9" fmla="*/ 0 h 1005"/>
                  </a:gdLst>
                  <a:ahLst/>
                  <a:cxnLst>
                    <a:cxn ang="0">
                      <a:pos x="T0" y="T1"/>
                    </a:cxn>
                    <a:cxn ang="0">
                      <a:pos x="T2" y="T3"/>
                    </a:cxn>
                    <a:cxn ang="0">
                      <a:pos x="T4" y="T5"/>
                    </a:cxn>
                    <a:cxn ang="0">
                      <a:pos x="T6" y="T7"/>
                    </a:cxn>
                    <a:cxn ang="0">
                      <a:pos x="T8" y="T9"/>
                    </a:cxn>
                  </a:cxnLst>
                  <a:rect l="0" t="0" r="r" b="b"/>
                  <a:pathLst>
                    <a:path w="1137" h="1005">
                      <a:moveTo>
                        <a:pt x="0" y="0"/>
                      </a:moveTo>
                      <a:lnTo>
                        <a:pt x="0" y="846"/>
                      </a:lnTo>
                      <a:lnTo>
                        <a:pt x="1137" y="1005"/>
                      </a:lnTo>
                      <a:lnTo>
                        <a:pt x="1137"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5" name="Group 64"/>
              <p:cNvGrpSpPr/>
              <p:nvPr/>
            </p:nvGrpSpPr>
            <p:grpSpPr>
              <a:xfrm>
                <a:off x="1674813" y="-1966913"/>
                <a:ext cx="13263563" cy="2098675"/>
                <a:chOff x="1674813" y="-1966913"/>
                <a:chExt cx="13263563" cy="2098675"/>
              </a:xfrm>
            </p:grpSpPr>
            <p:sp>
              <p:nvSpPr>
                <p:cNvPr id="66" name="Freeform 26"/>
                <p:cNvSpPr>
                  <a:spLocks/>
                </p:cNvSpPr>
                <p:nvPr/>
              </p:nvSpPr>
              <p:spPr bwMode="auto">
                <a:xfrm>
                  <a:off x="1674813" y="-1854200"/>
                  <a:ext cx="2524125" cy="1952625"/>
                </a:xfrm>
                <a:custGeom>
                  <a:avLst/>
                  <a:gdLst>
                    <a:gd name="T0" fmla="*/ 1590 w 1590"/>
                    <a:gd name="T1" fmla="*/ 0 h 1230"/>
                    <a:gd name="T2" fmla="*/ 1245 w 1590"/>
                    <a:gd name="T3" fmla="*/ 1230 h 1230"/>
                    <a:gd name="T4" fmla="*/ 1075 w 1590"/>
                    <a:gd name="T5" fmla="*/ 1230 h 1230"/>
                    <a:gd name="T6" fmla="*/ 803 w 1590"/>
                    <a:gd name="T7" fmla="*/ 256 h 1230"/>
                    <a:gd name="T8" fmla="*/ 799 w 1590"/>
                    <a:gd name="T9" fmla="*/ 256 h 1230"/>
                    <a:gd name="T10" fmla="*/ 524 w 1590"/>
                    <a:gd name="T11" fmla="*/ 1230 h 1230"/>
                    <a:gd name="T12" fmla="*/ 357 w 1590"/>
                    <a:gd name="T13" fmla="*/ 1230 h 1230"/>
                    <a:gd name="T14" fmla="*/ 0 w 1590"/>
                    <a:gd name="T15" fmla="*/ 0 h 1230"/>
                    <a:gd name="T16" fmla="*/ 156 w 1590"/>
                    <a:gd name="T17" fmla="*/ 0 h 1230"/>
                    <a:gd name="T18" fmla="*/ 439 w 1590"/>
                    <a:gd name="T19" fmla="*/ 1026 h 1230"/>
                    <a:gd name="T20" fmla="*/ 444 w 1590"/>
                    <a:gd name="T21" fmla="*/ 1026 h 1230"/>
                    <a:gd name="T22" fmla="*/ 739 w 1590"/>
                    <a:gd name="T23" fmla="*/ 0 h 1230"/>
                    <a:gd name="T24" fmla="*/ 879 w 1590"/>
                    <a:gd name="T25" fmla="*/ 0 h 1230"/>
                    <a:gd name="T26" fmla="*/ 1158 w 1590"/>
                    <a:gd name="T27" fmla="*/ 1031 h 1230"/>
                    <a:gd name="T28" fmla="*/ 1163 w 1590"/>
                    <a:gd name="T29" fmla="*/ 1031 h 1230"/>
                    <a:gd name="T30" fmla="*/ 1434 w 1590"/>
                    <a:gd name="T31" fmla="*/ 0 h 1230"/>
                    <a:gd name="T32" fmla="*/ 1590 w 1590"/>
                    <a:gd name="T33" fmla="*/ 0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90" h="1230">
                      <a:moveTo>
                        <a:pt x="1590" y="0"/>
                      </a:moveTo>
                      <a:lnTo>
                        <a:pt x="1245" y="1230"/>
                      </a:lnTo>
                      <a:lnTo>
                        <a:pt x="1075" y="1230"/>
                      </a:lnTo>
                      <a:lnTo>
                        <a:pt x="803" y="256"/>
                      </a:lnTo>
                      <a:lnTo>
                        <a:pt x="799" y="256"/>
                      </a:lnTo>
                      <a:lnTo>
                        <a:pt x="524" y="1230"/>
                      </a:lnTo>
                      <a:lnTo>
                        <a:pt x="357" y="1230"/>
                      </a:lnTo>
                      <a:lnTo>
                        <a:pt x="0" y="0"/>
                      </a:lnTo>
                      <a:lnTo>
                        <a:pt x="156" y="0"/>
                      </a:lnTo>
                      <a:lnTo>
                        <a:pt x="439" y="1026"/>
                      </a:lnTo>
                      <a:lnTo>
                        <a:pt x="444" y="1026"/>
                      </a:lnTo>
                      <a:lnTo>
                        <a:pt x="739" y="0"/>
                      </a:lnTo>
                      <a:lnTo>
                        <a:pt x="879" y="0"/>
                      </a:lnTo>
                      <a:lnTo>
                        <a:pt x="1158" y="1031"/>
                      </a:lnTo>
                      <a:lnTo>
                        <a:pt x="1163" y="1031"/>
                      </a:lnTo>
                      <a:lnTo>
                        <a:pt x="1434" y="0"/>
                      </a:lnTo>
                      <a:lnTo>
                        <a:pt x="159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Rectangle 27"/>
                <p:cNvSpPr>
                  <a:spLocks noChangeArrowheads="1"/>
                </p:cNvSpPr>
                <p:nvPr/>
              </p:nvSpPr>
              <p:spPr bwMode="auto">
                <a:xfrm>
                  <a:off x="4383088" y="-1296988"/>
                  <a:ext cx="225425" cy="1395413"/>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28"/>
                <p:cNvSpPr>
                  <a:spLocks/>
                </p:cNvSpPr>
                <p:nvPr/>
              </p:nvSpPr>
              <p:spPr bwMode="auto">
                <a:xfrm>
                  <a:off x="4941888" y="-1331913"/>
                  <a:ext cx="1152525" cy="1430338"/>
                </a:xfrm>
                <a:custGeom>
                  <a:avLst/>
                  <a:gdLst>
                    <a:gd name="T0" fmla="*/ 307 w 307"/>
                    <a:gd name="T1" fmla="*/ 380 h 380"/>
                    <a:gd name="T2" fmla="*/ 248 w 307"/>
                    <a:gd name="T3" fmla="*/ 380 h 380"/>
                    <a:gd name="T4" fmla="*/ 248 w 307"/>
                    <a:gd name="T5" fmla="*/ 169 h 380"/>
                    <a:gd name="T6" fmla="*/ 162 w 307"/>
                    <a:gd name="T7" fmla="*/ 51 h 380"/>
                    <a:gd name="T8" fmla="*/ 89 w 307"/>
                    <a:gd name="T9" fmla="*/ 84 h 380"/>
                    <a:gd name="T10" fmla="*/ 59 w 307"/>
                    <a:gd name="T11" fmla="*/ 169 h 380"/>
                    <a:gd name="T12" fmla="*/ 59 w 307"/>
                    <a:gd name="T13" fmla="*/ 380 h 380"/>
                    <a:gd name="T14" fmla="*/ 0 w 307"/>
                    <a:gd name="T15" fmla="*/ 380 h 380"/>
                    <a:gd name="T16" fmla="*/ 0 w 307"/>
                    <a:gd name="T17" fmla="*/ 9 h 380"/>
                    <a:gd name="T18" fmla="*/ 59 w 307"/>
                    <a:gd name="T19" fmla="*/ 9 h 380"/>
                    <a:gd name="T20" fmla="*/ 59 w 307"/>
                    <a:gd name="T21" fmla="*/ 71 h 380"/>
                    <a:gd name="T22" fmla="*/ 60 w 307"/>
                    <a:gd name="T23" fmla="*/ 71 h 380"/>
                    <a:gd name="T24" fmla="*/ 182 w 307"/>
                    <a:gd name="T25" fmla="*/ 0 h 380"/>
                    <a:gd name="T26" fmla="*/ 275 w 307"/>
                    <a:gd name="T27" fmla="*/ 40 h 380"/>
                    <a:gd name="T28" fmla="*/ 307 w 307"/>
                    <a:gd name="T29" fmla="*/ 153 h 380"/>
                    <a:gd name="T30" fmla="*/ 307 w 307"/>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7" h="380">
                      <a:moveTo>
                        <a:pt x="307" y="380"/>
                      </a:moveTo>
                      <a:cubicBezTo>
                        <a:pt x="248" y="380"/>
                        <a:pt x="248" y="380"/>
                        <a:pt x="248" y="380"/>
                      </a:cubicBezTo>
                      <a:cubicBezTo>
                        <a:pt x="248" y="169"/>
                        <a:pt x="248" y="169"/>
                        <a:pt x="248" y="169"/>
                      </a:cubicBezTo>
                      <a:cubicBezTo>
                        <a:pt x="248" y="90"/>
                        <a:pt x="219" y="51"/>
                        <a:pt x="162" y="51"/>
                      </a:cubicBezTo>
                      <a:cubicBezTo>
                        <a:pt x="133" y="51"/>
                        <a:pt x="108" y="62"/>
                        <a:pt x="89" y="84"/>
                      </a:cubicBezTo>
                      <a:cubicBezTo>
                        <a:pt x="69" y="106"/>
                        <a:pt x="59" y="134"/>
                        <a:pt x="59" y="169"/>
                      </a:cubicBezTo>
                      <a:cubicBezTo>
                        <a:pt x="59" y="380"/>
                        <a:pt x="59" y="380"/>
                        <a:pt x="59" y="380"/>
                      </a:cubicBezTo>
                      <a:cubicBezTo>
                        <a:pt x="0" y="380"/>
                        <a:pt x="0" y="380"/>
                        <a:pt x="0" y="380"/>
                      </a:cubicBezTo>
                      <a:cubicBezTo>
                        <a:pt x="0" y="9"/>
                        <a:pt x="0" y="9"/>
                        <a:pt x="0" y="9"/>
                      </a:cubicBezTo>
                      <a:cubicBezTo>
                        <a:pt x="59" y="9"/>
                        <a:pt x="59" y="9"/>
                        <a:pt x="59" y="9"/>
                      </a:cubicBezTo>
                      <a:cubicBezTo>
                        <a:pt x="59" y="71"/>
                        <a:pt x="59" y="71"/>
                        <a:pt x="59" y="71"/>
                      </a:cubicBezTo>
                      <a:cubicBezTo>
                        <a:pt x="60" y="71"/>
                        <a:pt x="60" y="71"/>
                        <a:pt x="60" y="71"/>
                      </a:cubicBezTo>
                      <a:cubicBezTo>
                        <a:pt x="88" y="24"/>
                        <a:pt x="129" y="0"/>
                        <a:pt x="182" y="0"/>
                      </a:cubicBezTo>
                      <a:cubicBezTo>
                        <a:pt x="223" y="0"/>
                        <a:pt x="254" y="14"/>
                        <a:pt x="275" y="40"/>
                      </a:cubicBezTo>
                      <a:cubicBezTo>
                        <a:pt x="297" y="67"/>
                        <a:pt x="307" y="104"/>
                        <a:pt x="307" y="153"/>
                      </a:cubicBezTo>
                      <a:lnTo>
                        <a:pt x="307" y="38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29"/>
                <p:cNvSpPr>
                  <a:spLocks noEditPoints="1"/>
                </p:cNvSpPr>
                <p:nvPr/>
              </p:nvSpPr>
              <p:spPr bwMode="auto">
                <a:xfrm>
                  <a:off x="6350000" y="-1966913"/>
                  <a:ext cx="1279525" cy="2098675"/>
                </a:xfrm>
                <a:custGeom>
                  <a:avLst/>
                  <a:gdLst>
                    <a:gd name="T0" fmla="*/ 341 w 341"/>
                    <a:gd name="T1" fmla="*/ 549 h 558"/>
                    <a:gd name="T2" fmla="*/ 282 w 341"/>
                    <a:gd name="T3" fmla="*/ 549 h 558"/>
                    <a:gd name="T4" fmla="*/ 282 w 341"/>
                    <a:gd name="T5" fmla="*/ 486 h 558"/>
                    <a:gd name="T6" fmla="*/ 280 w 341"/>
                    <a:gd name="T7" fmla="*/ 486 h 558"/>
                    <a:gd name="T8" fmla="*/ 153 w 341"/>
                    <a:gd name="T9" fmla="*/ 558 h 558"/>
                    <a:gd name="T10" fmla="*/ 41 w 341"/>
                    <a:gd name="T11" fmla="*/ 508 h 558"/>
                    <a:gd name="T12" fmla="*/ 0 w 341"/>
                    <a:gd name="T13" fmla="*/ 373 h 558"/>
                    <a:gd name="T14" fmla="*/ 46 w 341"/>
                    <a:gd name="T15" fmla="*/ 225 h 558"/>
                    <a:gd name="T16" fmla="*/ 169 w 341"/>
                    <a:gd name="T17" fmla="*/ 169 h 558"/>
                    <a:gd name="T18" fmla="*/ 280 w 341"/>
                    <a:gd name="T19" fmla="*/ 230 h 558"/>
                    <a:gd name="T20" fmla="*/ 282 w 341"/>
                    <a:gd name="T21" fmla="*/ 230 h 558"/>
                    <a:gd name="T22" fmla="*/ 282 w 341"/>
                    <a:gd name="T23" fmla="*/ 0 h 558"/>
                    <a:gd name="T24" fmla="*/ 341 w 341"/>
                    <a:gd name="T25" fmla="*/ 0 h 558"/>
                    <a:gd name="T26" fmla="*/ 341 w 341"/>
                    <a:gd name="T27" fmla="*/ 549 h 558"/>
                    <a:gd name="T28" fmla="*/ 282 w 341"/>
                    <a:gd name="T29" fmla="*/ 381 h 558"/>
                    <a:gd name="T30" fmla="*/ 282 w 341"/>
                    <a:gd name="T31" fmla="*/ 327 h 558"/>
                    <a:gd name="T32" fmla="*/ 251 w 341"/>
                    <a:gd name="T33" fmla="*/ 250 h 558"/>
                    <a:gd name="T34" fmla="*/ 177 w 341"/>
                    <a:gd name="T35" fmla="*/ 220 h 558"/>
                    <a:gd name="T36" fmla="*/ 92 w 341"/>
                    <a:gd name="T37" fmla="*/ 260 h 558"/>
                    <a:gd name="T38" fmla="*/ 60 w 341"/>
                    <a:gd name="T39" fmla="*/ 370 h 558"/>
                    <a:gd name="T40" fmla="*/ 90 w 341"/>
                    <a:gd name="T41" fmla="*/ 470 h 558"/>
                    <a:gd name="T42" fmla="*/ 170 w 341"/>
                    <a:gd name="T43" fmla="*/ 507 h 558"/>
                    <a:gd name="T44" fmla="*/ 250 w 341"/>
                    <a:gd name="T45" fmla="*/ 472 h 558"/>
                    <a:gd name="T46" fmla="*/ 282 w 341"/>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1" h="558">
                      <a:moveTo>
                        <a:pt x="341" y="549"/>
                      </a:moveTo>
                      <a:cubicBezTo>
                        <a:pt x="282" y="549"/>
                        <a:pt x="282" y="549"/>
                        <a:pt x="282" y="549"/>
                      </a:cubicBezTo>
                      <a:cubicBezTo>
                        <a:pt x="282" y="486"/>
                        <a:pt x="282" y="486"/>
                        <a:pt x="282" y="486"/>
                      </a:cubicBezTo>
                      <a:cubicBezTo>
                        <a:pt x="280" y="486"/>
                        <a:pt x="280" y="486"/>
                        <a:pt x="280" y="486"/>
                      </a:cubicBezTo>
                      <a:cubicBezTo>
                        <a:pt x="253" y="534"/>
                        <a:pt x="210" y="558"/>
                        <a:pt x="153" y="558"/>
                      </a:cubicBezTo>
                      <a:cubicBezTo>
                        <a:pt x="106" y="558"/>
                        <a:pt x="69" y="541"/>
                        <a:pt x="41" y="508"/>
                      </a:cubicBezTo>
                      <a:cubicBezTo>
                        <a:pt x="13" y="474"/>
                        <a:pt x="0" y="429"/>
                        <a:pt x="0" y="373"/>
                      </a:cubicBezTo>
                      <a:cubicBezTo>
                        <a:pt x="0" y="312"/>
                        <a:pt x="15" y="262"/>
                        <a:pt x="46" y="225"/>
                      </a:cubicBezTo>
                      <a:cubicBezTo>
                        <a:pt x="77" y="188"/>
                        <a:pt x="118" y="169"/>
                        <a:pt x="169" y="169"/>
                      </a:cubicBezTo>
                      <a:cubicBezTo>
                        <a:pt x="220" y="169"/>
                        <a:pt x="257" y="189"/>
                        <a:pt x="280" y="230"/>
                      </a:cubicBezTo>
                      <a:cubicBezTo>
                        <a:pt x="282" y="230"/>
                        <a:pt x="282" y="230"/>
                        <a:pt x="282" y="230"/>
                      </a:cubicBezTo>
                      <a:cubicBezTo>
                        <a:pt x="282" y="0"/>
                        <a:pt x="282" y="0"/>
                        <a:pt x="282" y="0"/>
                      </a:cubicBezTo>
                      <a:cubicBezTo>
                        <a:pt x="341" y="0"/>
                        <a:pt x="341" y="0"/>
                        <a:pt x="341" y="0"/>
                      </a:cubicBezTo>
                      <a:lnTo>
                        <a:pt x="341" y="549"/>
                      </a:lnTo>
                      <a:close/>
                      <a:moveTo>
                        <a:pt x="282" y="381"/>
                      </a:moveTo>
                      <a:cubicBezTo>
                        <a:pt x="282" y="327"/>
                        <a:pt x="282" y="327"/>
                        <a:pt x="282" y="327"/>
                      </a:cubicBezTo>
                      <a:cubicBezTo>
                        <a:pt x="282" y="296"/>
                        <a:pt x="272" y="271"/>
                        <a:pt x="251" y="250"/>
                      </a:cubicBezTo>
                      <a:cubicBezTo>
                        <a:pt x="231" y="230"/>
                        <a:pt x="206" y="220"/>
                        <a:pt x="177" y="220"/>
                      </a:cubicBezTo>
                      <a:cubicBezTo>
                        <a:pt x="141" y="220"/>
                        <a:pt x="113" y="233"/>
                        <a:pt x="92" y="260"/>
                      </a:cubicBezTo>
                      <a:cubicBezTo>
                        <a:pt x="71" y="286"/>
                        <a:pt x="60" y="323"/>
                        <a:pt x="60" y="370"/>
                      </a:cubicBezTo>
                      <a:cubicBezTo>
                        <a:pt x="60" y="412"/>
                        <a:pt x="70" y="446"/>
                        <a:pt x="90" y="470"/>
                      </a:cubicBezTo>
                      <a:cubicBezTo>
                        <a:pt x="110" y="495"/>
                        <a:pt x="137" y="507"/>
                        <a:pt x="170" y="507"/>
                      </a:cubicBezTo>
                      <a:cubicBezTo>
                        <a:pt x="203" y="507"/>
                        <a:pt x="229" y="496"/>
                        <a:pt x="250" y="472"/>
                      </a:cubicBezTo>
                      <a:cubicBezTo>
                        <a:pt x="271" y="448"/>
                        <a:pt x="282" y="418"/>
                        <a:pt x="282" y="38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30"/>
                <p:cNvSpPr>
                  <a:spLocks noEditPoints="1"/>
                </p:cNvSpPr>
                <p:nvPr/>
              </p:nvSpPr>
              <p:spPr bwMode="auto">
                <a:xfrm>
                  <a:off x="7913688" y="-1331913"/>
                  <a:ext cx="1370013" cy="1463675"/>
                </a:xfrm>
                <a:custGeom>
                  <a:avLst/>
                  <a:gdLst>
                    <a:gd name="T0" fmla="*/ 365 w 365"/>
                    <a:gd name="T1" fmla="*/ 193 h 389"/>
                    <a:gd name="T2" fmla="*/ 314 w 365"/>
                    <a:gd name="T3" fmla="*/ 335 h 389"/>
                    <a:gd name="T4" fmla="*/ 180 w 365"/>
                    <a:gd name="T5" fmla="*/ 389 h 389"/>
                    <a:gd name="T6" fmla="*/ 49 w 365"/>
                    <a:gd name="T7" fmla="*/ 337 h 389"/>
                    <a:gd name="T8" fmla="*/ 0 w 365"/>
                    <a:gd name="T9" fmla="*/ 199 h 389"/>
                    <a:gd name="T10" fmla="*/ 50 w 365"/>
                    <a:gd name="T11" fmla="*/ 54 h 389"/>
                    <a:gd name="T12" fmla="*/ 189 w 365"/>
                    <a:gd name="T13" fmla="*/ 0 h 389"/>
                    <a:gd name="T14" fmla="*/ 318 w 365"/>
                    <a:gd name="T15" fmla="*/ 52 h 389"/>
                    <a:gd name="T16" fmla="*/ 365 w 365"/>
                    <a:gd name="T17" fmla="*/ 193 h 389"/>
                    <a:gd name="T18" fmla="*/ 304 w 365"/>
                    <a:gd name="T19" fmla="*/ 195 h 389"/>
                    <a:gd name="T20" fmla="*/ 273 w 365"/>
                    <a:gd name="T21" fmla="*/ 88 h 389"/>
                    <a:gd name="T22" fmla="*/ 184 w 365"/>
                    <a:gd name="T23" fmla="*/ 51 h 389"/>
                    <a:gd name="T24" fmla="*/ 94 w 365"/>
                    <a:gd name="T25" fmla="*/ 89 h 389"/>
                    <a:gd name="T26" fmla="*/ 61 w 365"/>
                    <a:gd name="T27" fmla="*/ 197 h 389"/>
                    <a:gd name="T28" fmla="*/ 94 w 365"/>
                    <a:gd name="T29" fmla="*/ 301 h 389"/>
                    <a:gd name="T30" fmla="*/ 184 w 365"/>
                    <a:gd name="T31" fmla="*/ 338 h 389"/>
                    <a:gd name="T32" fmla="*/ 273 w 365"/>
                    <a:gd name="T33" fmla="*/ 301 h 389"/>
                    <a:gd name="T34" fmla="*/ 304 w 365"/>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9">
                      <a:moveTo>
                        <a:pt x="365" y="193"/>
                      </a:moveTo>
                      <a:cubicBezTo>
                        <a:pt x="365" y="252"/>
                        <a:pt x="348" y="299"/>
                        <a:pt x="314" y="335"/>
                      </a:cubicBezTo>
                      <a:cubicBezTo>
                        <a:pt x="281" y="371"/>
                        <a:pt x="236" y="389"/>
                        <a:pt x="180" y="389"/>
                      </a:cubicBezTo>
                      <a:cubicBezTo>
                        <a:pt x="125" y="389"/>
                        <a:pt x="82" y="372"/>
                        <a:pt x="49" y="337"/>
                      </a:cubicBezTo>
                      <a:cubicBezTo>
                        <a:pt x="16" y="302"/>
                        <a:pt x="0" y="256"/>
                        <a:pt x="0" y="199"/>
                      </a:cubicBezTo>
                      <a:cubicBezTo>
                        <a:pt x="0" y="138"/>
                        <a:pt x="17" y="89"/>
                        <a:pt x="50" y="54"/>
                      </a:cubicBezTo>
                      <a:cubicBezTo>
                        <a:pt x="84" y="18"/>
                        <a:pt x="130" y="0"/>
                        <a:pt x="189" y="0"/>
                      </a:cubicBezTo>
                      <a:cubicBezTo>
                        <a:pt x="244" y="0"/>
                        <a:pt x="287" y="18"/>
                        <a:pt x="318" y="52"/>
                      </a:cubicBezTo>
                      <a:cubicBezTo>
                        <a:pt x="349" y="86"/>
                        <a:pt x="365" y="133"/>
                        <a:pt x="365" y="193"/>
                      </a:cubicBezTo>
                      <a:close/>
                      <a:moveTo>
                        <a:pt x="304" y="195"/>
                      </a:moveTo>
                      <a:cubicBezTo>
                        <a:pt x="304" y="149"/>
                        <a:pt x="293" y="113"/>
                        <a:pt x="273" y="88"/>
                      </a:cubicBezTo>
                      <a:cubicBezTo>
                        <a:pt x="252" y="64"/>
                        <a:pt x="223" y="51"/>
                        <a:pt x="184" y="51"/>
                      </a:cubicBezTo>
                      <a:cubicBezTo>
                        <a:pt x="146" y="51"/>
                        <a:pt x="116" y="64"/>
                        <a:pt x="94" y="89"/>
                      </a:cubicBezTo>
                      <a:cubicBezTo>
                        <a:pt x="72" y="115"/>
                        <a:pt x="61" y="151"/>
                        <a:pt x="61" y="197"/>
                      </a:cubicBezTo>
                      <a:cubicBezTo>
                        <a:pt x="61" y="241"/>
                        <a:pt x="72" y="276"/>
                        <a:pt x="94" y="301"/>
                      </a:cubicBezTo>
                      <a:cubicBezTo>
                        <a:pt x="116" y="326"/>
                        <a:pt x="147" y="338"/>
                        <a:pt x="184" y="338"/>
                      </a:cubicBezTo>
                      <a:cubicBezTo>
                        <a:pt x="223" y="338"/>
                        <a:pt x="253" y="326"/>
                        <a:pt x="273" y="301"/>
                      </a:cubicBezTo>
                      <a:cubicBezTo>
                        <a:pt x="294" y="277"/>
                        <a:pt x="304" y="242"/>
                        <a:pt x="304" y="19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31"/>
                <p:cNvSpPr>
                  <a:spLocks/>
                </p:cNvSpPr>
                <p:nvPr/>
              </p:nvSpPr>
              <p:spPr bwMode="auto">
                <a:xfrm>
                  <a:off x="9363075" y="-1296988"/>
                  <a:ext cx="1939925" cy="1395413"/>
                </a:xfrm>
                <a:custGeom>
                  <a:avLst/>
                  <a:gdLst>
                    <a:gd name="T0" fmla="*/ 1222 w 1222"/>
                    <a:gd name="T1" fmla="*/ 0 h 879"/>
                    <a:gd name="T2" fmla="*/ 959 w 1222"/>
                    <a:gd name="T3" fmla="*/ 879 h 879"/>
                    <a:gd name="T4" fmla="*/ 815 w 1222"/>
                    <a:gd name="T5" fmla="*/ 879 h 879"/>
                    <a:gd name="T6" fmla="*/ 619 w 1222"/>
                    <a:gd name="T7" fmla="*/ 196 h 879"/>
                    <a:gd name="T8" fmla="*/ 614 w 1222"/>
                    <a:gd name="T9" fmla="*/ 196 h 879"/>
                    <a:gd name="T10" fmla="*/ 404 w 1222"/>
                    <a:gd name="T11" fmla="*/ 879 h 879"/>
                    <a:gd name="T12" fmla="*/ 262 w 1222"/>
                    <a:gd name="T13" fmla="*/ 879 h 879"/>
                    <a:gd name="T14" fmla="*/ 0 w 1222"/>
                    <a:gd name="T15" fmla="*/ 0 h 879"/>
                    <a:gd name="T16" fmla="*/ 146 w 1222"/>
                    <a:gd name="T17" fmla="*/ 0 h 879"/>
                    <a:gd name="T18" fmla="*/ 340 w 1222"/>
                    <a:gd name="T19" fmla="*/ 708 h 879"/>
                    <a:gd name="T20" fmla="*/ 345 w 1222"/>
                    <a:gd name="T21" fmla="*/ 708 h 879"/>
                    <a:gd name="T22" fmla="*/ 562 w 1222"/>
                    <a:gd name="T23" fmla="*/ 0 h 879"/>
                    <a:gd name="T24" fmla="*/ 690 w 1222"/>
                    <a:gd name="T25" fmla="*/ 0 h 879"/>
                    <a:gd name="T26" fmla="*/ 886 w 1222"/>
                    <a:gd name="T27" fmla="*/ 708 h 879"/>
                    <a:gd name="T28" fmla="*/ 893 w 1222"/>
                    <a:gd name="T29" fmla="*/ 708 h 879"/>
                    <a:gd name="T30" fmla="*/ 1084 w 1222"/>
                    <a:gd name="T31" fmla="*/ 0 h 879"/>
                    <a:gd name="T32" fmla="*/ 1222 w 1222"/>
                    <a:gd name="T33" fmla="*/ 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22" h="879">
                      <a:moveTo>
                        <a:pt x="1222" y="0"/>
                      </a:moveTo>
                      <a:lnTo>
                        <a:pt x="959" y="879"/>
                      </a:lnTo>
                      <a:lnTo>
                        <a:pt x="815" y="879"/>
                      </a:lnTo>
                      <a:lnTo>
                        <a:pt x="619" y="196"/>
                      </a:lnTo>
                      <a:lnTo>
                        <a:pt x="614" y="196"/>
                      </a:lnTo>
                      <a:lnTo>
                        <a:pt x="404" y="879"/>
                      </a:lnTo>
                      <a:lnTo>
                        <a:pt x="262" y="879"/>
                      </a:lnTo>
                      <a:lnTo>
                        <a:pt x="0" y="0"/>
                      </a:lnTo>
                      <a:lnTo>
                        <a:pt x="146" y="0"/>
                      </a:lnTo>
                      <a:lnTo>
                        <a:pt x="340" y="708"/>
                      </a:lnTo>
                      <a:lnTo>
                        <a:pt x="345" y="708"/>
                      </a:lnTo>
                      <a:lnTo>
                        <a:pt x="562" y="0"/>
                      </a:lnTo>
                      <a:lnTo>
                        <a:pt x="690" y="0"/>
                      </a:lnTo>
                      <a:lnTo>
                        <a:pt x="886" y="708"/>
                      </a:lnTo>
                      <a:lnTo>
                        <a:pt x="893" y="708"/>
                      </a:lnTo>
                      <a:lnTo>
                        <a:pt x="1084" y="0"/>
                      </a:lnTo>
                      <a:lnTo>
                        <a:pt x="1222"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32"/>
                <p:cNvSpPr>
                  <a:spLocks/>
                </p:cNvSpPr>
                <p:nvPr/>
              </p:nvSpPr>
              <p:spPr bwMode="auto">
                <a:xfrm>
                  <a:off x="11391900" y="-1331913"/>
                  <a:ext cx="855663" cy="1463675"/>
                </a:xfrm>
                <a:custGeom>
                  <a:avLst/>
                  <a:gdLst>
                    <a:gd name="T0" fmla="*/ 228 w 228"/>
                    <a:gd name="T1" fmla="*/ 281 h 389"/>
                    <a:gd name="T2" fmla="*/ 191 w 228"/>
                    <a:gd name="T3" fmla="*/ 359 h 389"/>
                    <a:gd name="T4" fmla="*/ 92 w 228"/>
                    <a:gd name="T5" fmla="*/ 389 h 389"/>
                    <a:gd name="T6" fmla="*/ 0 w 228"/>
                    <a:gd name="T7" fmla="*/ 367 h 389"/>
                    <a:gd name="T8" fmla="*/ 0 w 228"/>
                    <a:gd name="T9" fmla="*/ 303 h 389"/>
                    <a:gd name="T10" fmla="*/ 96 w 228"/>
                    <a:gd name="T11" fmla="*/ 338 h 389"/>
                    <a:gd name="T12" fmla="*/ 167 w 228"/>
                    <a:gd name="T13" fmla="*/ 287 h 389"/>
                    <a:gd name="T14" fmla="*/ 153 w 228"/>
                    <a:gd name="T15" fmla="*/ 252 h 389"/>
                    <a:gd name="T16" fmla="*/ 91 w 228"/>
                    <a:gd name="T17" fmla="*/ 217 h 389"/>
                    <a:gd name="T18" fmla="*/ 21 w 228"/>
                    <a:gd name="T19" fmla="*/ 172 h 389"/>
                    <a:gd name="T20" fmla="*/ 1 w 228"/>
                    <a:gd name="T21" fmla="*/ 108 h 389"/>
                    <a:gd name="T22" fmla="*/ 38 w 228"/>
                    <a:gd name="T23" fmla="*/ 31 h 389"/>
                    <a:gd name="T24" fmla="*/ 131 w 228"/>
                    <a:gd name="T25" fmla="*/ 0 h 389"/>
                    <a:gd name="T26" fmla="*/ 211 w 228"/>
                    <a:gd name="T27" fmla="*/ 18 h 389"/>
                    <a:gd name="T28" fmla="*/ 211 w 228"/>
                    <a:gd name="T29" fmla="*/ 78 h 389"/>
                    <a:gd name="T30" fmla="*/ 127 w 228"/>
                    <a:gd name="T31" fmla="*/ 51 h 389"/>
                    <a:gd name="T32" fmla="*/ 80 w 228"/>
                    <a:gd name="T33" fmla="*/ 66 h 389"/>
                    <a:gd name="T34" fmla="*/ 62 w 228"/>
                    <a:gd name="T35" fmla="*/ 103 h 389"/>
                    <a:gd name="T36" fmla="*/ 75 w 228"/>
                    <a:gd name="T37" fmla="*/ 141 h 389"/>
                    <a:gd name="T38" fmla="*/ 132 w 228"/>
                    <a:gd name="T39" fmla="*/ 172 h 389"/>
                    <a:gd name="T40" fmla="*/ 206 w 228"/>
                    <a:gd name="T41" fmla="*/ 219 h 389"/>
                    <a:gd name="T42" fmla="*/ 228 w 228"/>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8" h="389">
                      <a:moveTo>
                        <a:pt x="228" y="281"/>
                      </a:moveTo>
                      <a:cubicBezTo>
                        <a:pt x="228" y="313"/>
                        <a:pt x="215" y="339"/>
                        <a:pt x="191"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1" y="217"/>
                      </a:cubicBezTo>
                      <a:cubicBezTo>
                        <a:pt x="58" y="203"/>
                        <a:pt x="35" y="188"/>
                        <a:pt x="21" y="172"/>
                      </a:cubicBezTo>
                      <a:cubicBezTo>
                        <a:pt x="8" y="156"/>
                        <a:pt x="1" y="134"/>
                        <a:pt x="1" y="108"/>
                      </a:cubicBezTo>
                      <a:cubicBezTo>
                        <a:pt x="1" y="77"/>
                        <a:pt x="13" y="52"/>
                        <a:pt x="38" y="31"/>
                      </a:cubicBezTo>
                      <a:cubicBezTo>
                        <a:pt x="62" y="11"/>
                        <a:pt x="94" y="0"/>
                        <a:pt x="131" y="0"/>
                      </a:cubicBezTo>
                      <a:cubicBezTo>
                        <a:pt x="161" y="0"/>
                        <a:pt x="187" y="6"/>
                        <a:pt x="211" y="18"/>
                      </a:cubicBezTo>
                      <a:cubicBezTo>
                        <a:pt x="211" y="78"/>
                        <a:pt x="211" y="78"/>
                        <a:pt x="211" y="78"/>
                      </a:cubicBezTo>
                      <a:cubicBezTo>
                        <a:pt x="187" y="60"/>
                        <a:pt x="159" y="51"/>
                        <a:pt x="127" y="51"/>
                      </a:cubicBezTo>
                      <a:cubicBezTo>
                        <a:pt x="107" y="51"/>
                        <a:pt x="92" y="56"/>
                        <a:pt x="80" y="66"/>
                      </a:cubicBezTo>
                      <a:cubicBezTo>
                        <a:pt x="68" y="75"/>
                        <a:pt x="62" y="88"/>
                        <a:pt x="62" y="103"/>
                      </a:cubicBezTo>
                      <a:cubicBezTo>
                        <a:pt x="62" y="119"/>
                        <a:pt x="66" y="132"/>
                        <a:pt x="75" y="141"/>
                      </a:cubicBezTo>
                      <a:cubicBezTo>
                        <a:pt x="85" y="149"/>
                        <a:pt x="104" y="160"/>
                        <a:pt x="132" y="172"/>
                      </a:cubicBezTo>
                      <a:cubicBezTo>
                        <a:pt x="167" y="187"/>
                        <a:pt x="192" y="203"/>
                        <a:pt x="206" y="219"/>
                      </a:cubicBezTo>
                      <a:cubicBezTo>
                        <a:pt x="221" y="235"/>
                        <a:pt x="228" y="256"/>
                        <a:pt x="228" y="28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33"/>
                <p:cNvSpPr>
                  <a:spLocks/>
                </p:cNvSpPr>
                <p:nvPr/>
              </p:nvSpPr>
              <p:spPr bwMode="auto">
                <a:xfrm>
                  <a:off x="4349750" y="-1895475"/>
                  <a:ext cx="288925" cy="288925"/>
                </a:xfrm>
                <a:custGeom>
                  <a:avLst/>
                  <a:gdLst>
                    <a:gd name="T0" fmla="*/ 77 w 77"/>
                    <a:gd name="T1" fmla="*/ 38 h 77"/>
                    <a:gd name="T2" fmla="*/ 66 w 77"/>
                    <a:gd name="T3" fmla="*/ 66 h 77"/>
                    <a:gd name="T4" fmla="*/ 38 w 77"/>
                    <a:gd name="T5" fmla="*/ 77 h 77"/>
                    <a:gd name="T6" fmla="*/ 11 w 77"/>
                    <a:gd name="T7" fmla="*/ 66 h 77"/>
                    <a:gd name="T8" fmla="*/ 0 w 77"/>
                    <a:gd name="T9" fmla="*/ 38 h 77"/>
                    <a:gd name="T10" fmla="*/ 11 w 77"/>
                    <a:gd name="T11" fmla="*/ 11 h 77"/>
                    <a:gd name="T12" fmla="*/ 38 w 77"/>
                    <a:gd name="T13" fmla="*/ 0 h 77"/>
                    <a:gd name="T14" fmla="*/ 66 w 77"/>
                    <a:gd name="T15" fmla="*/ 11 h 77"/>
                    <a:gd name="T16" fmla="*/ 77 w 77"/>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77" y="38"/>
                      </a:moveTo>
                      <a:cubicBezTo>
                        <a:pt x="77" y="49"/>
                        <a:pt x="73" y="59"/>
                        <a:pt x="66" y="66"/>
                      </a:cubicBezTo>
                      <a:cubicBezTo>
                        <a:pt x="58" y="73"/>
                        <a:pt x="49" y="77"/>
                        <a:pt x="38" y="77"/>
                      </a:cubicBezTo>
                      <a:cubicBezTo>
                        <a:pt x="27" y="77"/>
                        <a:pt x="18" y="73"/>
                        <a:pt x="11" y="66"/>
                      </a:cubicBezTo>
                      <a:cubicBezTo>
                        <a:pt x="3" y="59"/>
                        <a:pt x="0" y="50"/>
                        <a:pt x="0" y="38"/>
                      </a:cubicBezTo>
                      <a:cubicBezTo>
                        <a:pt x="0" y="28"/>
                        <a:pt x="3" y="19"/>
                        <a:pt x="11" y="11"/>
                      </a:cubicBezTo>
                      <a:cubicBezTo>
                        <a:pt x="18" y="4"/>
                        <a:pt x="27" y="0"/>
                        <a:pt x="38" y="0"/>
                      </a:cubicBezTo>
                      <a:cubicBezTo>
                        <a:pt x="49" y="0"/>
                        <a:pt x="59" y="4"/>
                        <a:pt x="66" y="11"/>
                      </a:cubicBezTo>
                      <a:cubicBezTo>
                        <a:pt x="74" y="19"/>
                        <a:pt x="77" y="28"/>
                        <a:pt x="77" y="3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34"/>
                <p:cNvSpPr>
                  <a:spLocks/>
                </p:cNvSpPr>
                <p:nvPr/>
              </p:nvSpPr>
              <p:spPr bwMode="auto">
                <a:xfrm>
                  <a:off x="12693650" y="-1895475"/>
                  <a:ext cx="673100" cy="1993900"/>
                </a:xfrm>
                <a:custGeom>
                  <a:avLst/>
                  <a:gdLst>
                    <a:gd name="T0" fmla="*/ 120 w 179"/>
                    <a:gd name="T1" fmla="*/ 530 h 530"/>
                    <a:gd name="T2" fmla="*/ 120 w 179"/>
                    <a:gd name="T3" fmla="*/ 82 h 530"/>
                    <a:gd name="T4" fmla="*/ 67 w 179"/>
                    <a:gd name="T5" fmla="*/ 117 h 530"/>
                    <a:gd name="T6" fmla="*/ 0 w 179"/>
                    <a:gd name="T7" fmla="*/ 144 h 530"/>
                    <a:gd name="T8" fmla="*/ 0 w 179"/>
                    <a:gd name="T9" fmla="*/ 84 h 530"/>
                    <a:gd name="T10" fmla="*/ 84 w 179"/>
                    <a:gd name="T11" fmla="*/ 48 h 530"/>
                    <a:gd name="T12" fmla="*/ 157 w 179"/>
                    <a:gd name="T13" fmla="*/ 0 h 530"/>
                    <a:gd name="T14" fmla="*/ 179 w 179"/>
                    <a:gd name="T15" fmla="*/ 0 h 530"/>
                    <a:gd name="T16" fmla="*/ 179 w 179"/>
                    <a:gd name="T17" fmla="*/ 530 h 530"/>
                    <a:gd name="T18" fmla="*/ 120 w 179"/>
                    <a:gd name="T19" fmla="*/ 530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530">
                      <a:moveTo>
                        <a:pt x="120" y="530"/>
                      </a:moveTo>
                      <a:cubicBezTo>
                        <a:pt x="120" y="82"/>
                        <a:pt x="120" y="82"/>
                        <a:pt x="120" y="82"/>
                      </a:cubicBezTo>
                      <a:cubicBezTo>
                        <a:pt x="110" y="92"/>
                        <a:pt x="92" y="104"/>
                        <a:pt x="67" y="117"/>
                      </a:cubicBezTo>
                      <a:cubicBezTo>
                        <a:pt x="43" y="130"/>
                        <a:pt x="20" y="138"/>
                        <a:pt x="0" y="144"/>
                      </a:cubicBezTo>
                      <a:cubicBezTo>
                        <a:pt x="0" y="84"/>
                        <a:pt x="0" y="84"/>
                        <a:pt x="0" y="84"/>
                      </a:cubicBezTo>
                      <a:cubicBezTo>
                        <a:pt x="26" y="76"/>
                        <a:pt x="54" y="65"/>
                        <a:pt x="84" y="48"/>
                      </a:cubicBezTo>
                      <a:cubicBezTo>
                        <a:pt x="114" y="32"/>
                        <a:pt x="139" y="16"/>
                        <a:pt x="157" y="0"/>
                      </a:cubicBezTo>
                      <a:cubicBezTo>
                        <a:pt x="179" y="0"/>
                        <a:pt x="179" y="0"/>
                        <a:pt x="179" y="0"/>
                      </a:cubicBezTo>
                      <a:cubicBezTo>
                        <a:pt x="179" y="530"/>
                        <a:pt x="179" y="530"/>
                        <a:pt x="179" y="530"/>
                      </a:cubicBezTo>
                      <a:lnTo>
                        <a:pt x="120" y="53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35"/>
                <p:cNvSpPr>
                  <a:spLocks noEditPoints="1"/>
                </p:cNvSpPr>
                <p:nvPr/>
              </p:nvSpPr>
              <p:spPr bwMode="auto">
                <a:xfrm>
                  <a:off x="13669963" y="-1884363"/>
                  <a:ext cx="1268413" cy="2016125"/>
                </a:xfrm>
                <a:custGeom>
                  <a:avLst/>
                  <a:gdLst>
                    <a:gd name="T0" fmla="*/ 338 w 338"/>
                    <a:gd name="T1" fmla="*/ 266 h 536"/>
                    <a:gd name="T2" fmla="*/ 293 w 338"/>
                    <a:gd name="T3" fmla="*/ 465 h 536"/>
                    <a:gd name="T4" fmla="*/ 164 w 338"/>
                    <a:gd name="T5" fmla="*/ 536 h 536"/>
                    <a:gd name="T6" fmla="*/ 43 w 338"/>
                    <a:gd name="T7" fmla="*/ 469 h 536"/>
                    <a:gd name="T8" fmla="*/ 0 w 338"/>
                    <a:gd name="T9" fmla="*/ 278 h 536"/>
                    <a:gd name="T10" fmla="*/ 45 w 338"/>
                    <a:gd name="T11" fmla="*/ 71 h 536"/>
                    <a:gd name="T12" fmla="*/ 175 w 338"/>
                    <a:gd name="T13" fmla="*/ 0 h 536"/>
                    <a:gd name="T14" fmla="*/ 338 w 338"/>
                    <a:gd name="T15" fmla="*/ 266 h 536"/>
                    <a:gd name="T16" fmla="*/ 277 w 338"/>
                    <a:gd name="T17" fmla="*/ 271 h 536"/>
                    <a:gd name="T18" fmla="*/ 172 w 338"/>
                    <a:gd name="T19" fmla="*/ 50 h 536"/>
                    <a:gd name="T20" fmla="*/ 61 w 338"/>
                    <a:gd name="T21" fmla="*/ 275 h 536"/>
                    <a:gd name="T22" fmla="*/ 170 w 338"/>
                    <a:gd name="T23" fmla="*/ 485 h 536"/>
                    <a:gd name="T24" fmla="*/ 277 w 338"/>
                    <a:gd name="T25" fmla="*/ 271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8" h="536">
                      <a:moveTo>
                        <a:pt x="338" y="266"/>
                      </a:moveTo>
                      <a:cubicBezTo>
                        <a:pt x="338" y="351"/>
                        <a:pt x="323" y="418"/>
                        <a:pt x="293" y="465"/>
                      </a:cubicBezTo>
                      <a:cubicBezTo>
                        <a:pt x="262" y="512"/>
                        <a:pt x="219" y="536"/>
                        <a:pt x="164" y="536"/>
                      </a:cubicBezTo>
                      <a:cubicBezTo>
                        <a:pt x="112" y="536"/>
                        <a:pt x="71" y="514"/>
                        <a:pt x="43" y="469"/>
                      </a:cubicBezTo>
                      <a:cubicBezTo>
                        <a:pt x="14" y="425"/>
                        <a:pt x="0" y="361"/>
                        <a:pt x="0" y="278"/>
                      </a:cubicBezTo>
                      <a:cubicBezTo>
                        <a:pt x="0" y="188"/>
                        <a:pt x="15" y="119"/>
                        <a:pt x="45" y="71"/>
                      </a:cubicBezTo>
                      <a:cubicBezTo>
                        <a:pt x="74" y="24"/>
                        <a:pt x="118" y="0"/>
                        <a:pt x="175" y="0"/>
                      </a:cubicBezTo>
                      <a:cubicBezTo>
                        <a:pt x="283" y="0"/>
                        <a:pt x="338" y="88"/>
                        <a:pt x="338" y="266"/>
                      </a:cubicBezTo>
                      <a:close/>
                      <a:moveTo>
                        <a:pt x="277" y="271"/>
                      </a:moveTo>
                      <a:cubicBezTo>
                        <a:pt x="277" y="124"/>
                        <a:pt x="242" y="50"/>
                        <a:pt x="172" y="50"/>
                      </a:cubicBezTo>
                      <a:cubicBezTo>
                        <a:pt x="98" y="50"/>
                        <a:pt x="61" y="125"/>
                        <a:pt x="61" y="275"/>
                      </a:cubicBezTo>
                      <a:cubicBezTo>
                        <a:pt x="61" y="415"/>
                        <a:pt x="97" y="485"/>
                        <a:pt x="170" y="485"/>
                      </a:cubicBezTo>
                      <a:cubicBezTo>
                        <a:pt x="241" y="485"/>
                        <a:pt x="277" y="414"/>
                        <a:pt x="277" y="27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grpSp>
    </p:spTree>
    <p:extLst>
      <p:ext uri="{BB962C8B-B14F-4D97-AF65-F5344CB8AC3E}">
        <p14:creationId xmlns:p14="http://schemas.microsoft.com/office/powerpoint/2010/main" val="337563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par>
                                <p:cTn id="8" presetID="22" presetClass="entr" presetSubtype="8"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wipe(left)">
                                      <p:cBhvr>
                                        <p:cTn id="10" dur="500"/>
                                        <p:tgtEl>
                                          <p:spTgt spid="51"/>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250"/>
                                        <p:tgtEl>
                                          <p:spTgt spid="20"/>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250"/>
                                        <p:tgtEl>
                                          <p:spTgt spid="28"/>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par>
                                <p:cTn id="28" presetID="22" presetClass="entr" presetSubtype="8" fill="hold"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left)">
                                      <p:cBhvr>
                                        <p:cTn id="30" dur="500"/>
                                        <p:tgtEl>
                                          <p:spTgt spid="27"/>
                                        </p:tgtEl>
                                      </p:cBhvr>
                                    </p:animEffect>
                                  </p:childTnLst>
                                </p:cTn>
                              </p:par>
                              <p:par>
                                <p:cTn id="31" presetID="22" presetClass="entr" presetSubtype="8" fill="hold" nodeType="with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wipe(left)">
                                      <p:cBhvr>
                                        <p:cTn id="33" dur="500"/>
                                        <p:tgtEl>
                                          <p:spTgt spid="52"/>
                                        </p:tgtEl>
                                      </p:cBhvr>
                                    </p:animEffect>
                                  </p:childTnLst>
                                </p:cTn>
                              </p:par>
                              <p:par>
                                <p:cTn id="34" presetID="10" presetClass="entr" presetSubtype="0" fill="hold" grpId="0" nodeType="withEffect">
                                  <p:stCondLst>
                                    <p:cond delay="25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250"/>
                                        <p:tgtEl>
                                          <p:spTgt spid="29"/>
                                        </p:tgtEl>
                                      </p:cBhvr>
                                    </p:animEffect>
                                  </p:childTnLst>
                                </p:cTn>
                              </p:par>
                              <p:par>
                                <p:cTn id="37" presetID="10" presetClass="entr" presetSubtype="0" fill="hold" grpId="0" nodeType="withEffect">
                                  <p:stCondLst>
                                    <p:cond delay="25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250"/>
                                        <p:tgtEl>
                                          <p:spTgt spid="30"/>
                                        </p:tgtEl>
                                      </p:cBhvr>
                                    </p:animEffect>
                                  </p:childTnLst>
                                </p:cTn>
                              </p:par>
                              <p:par>
                                <p:cTn id="40" presetID="10" presetClass="entr" presetSubtype="0" fill="hold" grpId="0" nodeType="withEffect">
                                  <p:stCondLst>
                                    <p:cond delay="25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250"/>
                                        <p:tgtEl>
                                          <p:spTgt spid="31"/>
                                        </p:tgtEl>
                                      </p:cBhvr>
                                    </p:animEffect>
                                  </p:childTnLst>
                                </p:cTn>
                              </p:par>
                              <p:par>
                                <p:cTn id="43" presetID="10" presetClass="entr" presetSubtype="0" fill="hold" grpId="0" nodeType="withEffect">
                                  <p:stCondLst>
                                    <p:cond delay="25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250"/>
                                        <p:tgtEl>
                                          <p:spTgt spid="32"/>
                                        </p:tgtEl>
                                      </p:cBhvr>
                                    </p:animEffect>
                                  </p:childTnLst>
                                </p:cTn>
                              </p:par>
                              <p:par>
                                <p:cTn id="46" presetID="10" presetClass="entr" presetSubtype="0" fill="hold" grpId="0" nodeType="withEffect">
                                  <p:stCondLst>
                                    <p:cond delay="25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grpId="0" nodeType="withEffect">
                                  <p:stCondLst>
                                    <p:cond delay="25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44"/>
                                        </p:tgtEl>
                                        <p:attrNameLst>
                                          <p:attrName>style.visibility</p:attrName>
                                        </p:attrNameLst>
                                      </p:cBhvr>
                                      <p:to>
                                        <p:strVal val="visible"/>
                                      </p:to>
                                    </p:set>
                                    <p:animEffect transition="in" filter="fade">
                                      <p:cBhvr>
                                        <p:cTn id="54" dur="500"/>
                                        <p:tgtEl>
                                          <p:spTgt spid="44"/>
                                        </p:tgtEl>
                                      </p:cBhvr>
                                    </p:animEffect>
                                  </p:childTnLst>
                                </p:cTn>
                              </p:par>
                              <p:par>
                                <p:cTn id="55" presetID="10" presetClass="entr" presetSubtype="0" fill="hold" grpId="0" nodeType="withEffect">
                                  <p:stCondLst>
                                    <p:cond delay="25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55"/>
                                        </p:tgtEl>
                                        <p:attrNameLst>
                                          <p:attrName>style.visibility</p:attrName>
                                        </p:attrNameLst>
                                      </p:cBhvr>
                                      <p:to>
                                        <p:strVal val="visible"/>
                                      </p:to>
                                    </p:set>
                                    <p:animEffect transition="in" filter="wipe(left)">
                                      <p:cBhvr>
                                        <p:cTn id="62" dur="750"/>
                                        <p:tgtEl>
                                          <p:spTgt spid="55"/>
                                        </p:tgtEl>
                                      </p:cBhvr>
                                    </p:animEffect>
                                  </p:childTnLst>
                                </p:cTn>
                              </p:par>
                              <p:par>
                                <p:cTn id="63" presetID="22" presetClass="entr" presetSubtype="8" fill="hold" nodeType="withEffect">
                                  <p:stCondLst>
                                    <p:cond delay="0"/>
                                  </p:stCondLst>
                                  <p:childTnLst>
                                    <p:set>
                                      <p:cBhvr>
                                        <p:cTn id="64" dur="1" fill="hold">
                                          <p:stCondLst>
                                            <p:cond delay="0"/>
                                          </p:stCondLst>
                                        </p:cTn>
                                        <p:tgtEl>
                                          <p:spTgt spid="56"/>
                                        </p:tgtEl>
                                        <p:attrNameLst>
                                          <p:attrName>style.visibility</p:attrName>
                                        </p:attrNameLst>
                                      </p:cBhvr>
                                      <p:to>
                                        <p:strVal val="visible"/>
                                      </p:to>
                                    </p:set>
                                    <p:animEffect transition="in" filter="wipe(left)">
                                      <p:cBhvr>
                                        <p:cTn id="65" dur="750"/>
                                        <p:tgtEl>
                                          <p:spTgt spid="56"/>
                                        </p:tgtEl>
                                      </p:cBhvr>
                                    </p:animEffect>
                                  </p:childTnLst>
                                </p:cTn>
                              </p:par>
                              <p:par>
                                <p:cTn id="66" presetID="10" presetClass="entr" presetSubtype="0" fill="hold" nodeType="withEffect">
                                  <p:stCondLst>
                                    <p:cond delay="500"/>
                                  </p:stCondLst>
                                  <p:childTnLst>
                                    <p:set>
                                      <p:cBhvr>
                                        <p:cTn id="67" dur="1" fill="hold">
                                          <p:stCondLst>
                                            <p:cond delay="0"/>
                                          </p:stCondLst>
                                        </p:cTn>
                                        <p:tgtEl>
                                          <p:spTgt spid="57"/>
                                        </p:tgtEl>
                                        <p:attrNameLst>
                                          <p:attrName>style.visibility</p:attrName>
                                        </p:attrNameLst>
                                      </p:cBhvr>
                                      <p:to>
                                        <p:strVal val="visible"/>
                                      </p:to>
                                    </p:set>
                                    <p:animEffect transition="in" filter="fade">
                                      <p:cBhvr>
                                        <p:cTn id="68" dur="250"/>
                                        <p:tgtEl>
                                          <p:spTgt spid="57"/>
                                        </p:tgtEl>
                                      </p:cBhvr>
                                    </p:animEffect>
                                  </p:childTnLst>
                                </p:cTn>
                              </p:par>
                              <p:par>
                                <p:cTn id="69" presetID="10" presetClass="entr" presetSubtype="0" fill="hold" grpId="0" nodeType="withEffect">
                                  <p:stCondLst>
                                    <p:cond delay="500"/>
                                  </p:stCondLst>
                                  <p:childTnLst>
                                    <p:set>
                                      <p:cBhvr>
                                        <p:cTn id="70" dur="1" fill="hold">
                                          <p:stCondLst>
                                            <p:cond delay="0"/>
                                          </p:stCondLst>
                                        </p:cTn>
                                        <p:tgtEl>
                                          <p:spTgt spid="45"/>
                                        </p:tgtEl>
                                        <p:attrNameLst>
                                          <p:attrName>style.visibility</p:attrName>
                                        </p:attrNameLst>
                                      </p:cBhvr>
                                      <p:to>
                                        <p:strVal val="visible"/>
                                      </p:to>
                                    </p:set>
                                    <p:animEffect transition="in" filter="fade">
                                      <p:cBhvr>
                                        <p:cTn id="71" dur="500"/>
                                        <p:tgtEl>
                                          <p:spTgt spid="45"/>
                                        </p:tgtEl>
                                      </p:cBhvr>
                                    </p:animEffect>
                                  </p:childTnLst>
                                </p:cTn>
                              </p:par>
                              <p:par>
                                <p:cTn id="72" presetID="10" presetClass="entr" presetSubtype="0" fill="hold" grpId="0" nodeType="withEffect">
                                  <p:stCondLst>
                                    <p:cond delay="500"/>
                                  </p:stCondLst>
                                  <p:childTnLst>
                                    <p:set>
                                      <p:cBhvr>
                                        <p:cTn id="73" dur="1" fill="hold">
                                          <p:stCondLst>
                                            <p:cond delay="0"/>
                                          </p:stCondLst>
                                        </p:cTn>
                                        <p:tgtEl>
                                          <p:spTgt spid="36"/>
                                        </p:tgtEl>
                                        <p:attrNameLst>
                                          <p:attrName>style.visibility</p:attrName>
                                        </p:attrNameLst>
                                      </p:cBhvr>
                                      <p:to>
                                        <p:strVal val="visible"/>
                                      </p:to>
                                    </p:set>
                                    <p:animEffect transition="in" filter="fade">
                                      <p:cBhvr>
                                        <p:cTn id="74" dur="500"/>
                                        <p:tgtEl>
                                          <p:spTgt spid="36"/>
                                        </p:tgtEl>
                                      </p:cBhvr>
                                    </p:animEffect>
                                  </p:childTnLst>
                                </p:cTn>
                              </p:par>
                              <p:par>
                                <p:cTn id="75" presetID="10" presetClass="entr" presetSubtype="0" fill="hold" grpId="0" nodeType="withEffect">
                                  <p:stCondLst>
                                    <p:cond delay="500"/>
                                  </p:stCondLst>
                                  <p:childTnLst>
                                    <p:set>
                                      <p:cBhvr>
                                        <p:cTn id="76" dur="1" fill="hold">
                                          <p:stCondLst>
                                            <p:cond delay="0"/>
                                          </p:stCondLst>
                                        </p:cTn>
                                        <p:tgtEl>
                                          <p:spTgt spid="15"/>
                                        </p:tgtEl>
                                        <p:attrNameLst>
                                          <p:attrName>style.visibility</p:attrName>
                                        </p:attrNameLst>
                                      </p:cBhvr>
                                      <p:to>
                                        <p:strVal val="visible"/>
                                      </p:to>
                                    </p:set>
                                    <p:animEffect transition="in" filter="fade">
                                      <p:cBhvr>
                                        <p:cTn id="77" dur="500"/>
                                        <p:tgtEl>
                                          <p:spTgt spid="15"/>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61"/>
                                        </p:tgtEl>
                                        <p:attrNameLst>
                                          <p:attrName>style.visibility</p:attrName>
                                        </p:attrNameLst>
                                      </p:cBhvr>
                                      <p:to>
                                        <p:strVal val="visible"/>
                                      </p:to>
                                    </p:set>
                                    <p:animEffect transition="in" filter="wipe(left)">
                                      <p:cBhvr>
                                        <p:cTn id="82" dur="1000"/>
                                        <p:tgtEl>
                                          <p:spTgt spid="61"/>
                                        </p:tgtEl>
                                      </p:cBhvr>
                                    </p:animEffect>
                                  </p:childTnLst>
                                </p:cTn>
                              </p:par>
                              <p:par>
                                <p:cTn id="83" presetID="10" presetClass="entr" presetSubtype="0" fill="hold" nodeType="withEffect">
                                  <p:stCondLst>
                                    <p:cond delay="500"/>
                                  </p:stCondLst>
                                  <p:childTnLst>
                                    <p:set>
                                      <p:cBhvr>
                                        <p:cTn id="84" dur="1" fill="hold">
                                          <p:stCondLst>
                                            <p:cond delay="0"/>
                                          </p:stCondLst>
                                        </p:cTn>
                                        <p:tgtEl>
                                          <p:spTgt spid="7"/>
                                        </p:tgtEl>
                                        <p:attrNameLst>
                                          <p:attrName>style.visibility</p:attrName>
                                        </p:attrNameLst>
                                      </p:cBhvr>
                                      <p:to>
                                        <p:strVal val="visible"/>
                                      </p:to>
                                    </p:set>
                                    <p:animEffect transition="in" filter="fade">
                                      <p:cBhvr>
                                        <p:cTn id="85" dur="500"/>
                                        <p:tgtEl>
                                          <p:spTgt spid="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250"/>
                                  </p:stCondLst>
                                  <p:childTnLst>
                                    <p:set>
                                      <p:cBhvr>
                                        <p:cTn id="89" dur="1" fill="hold">
                                          <p:stCondLst>
                                            <p:cond delay="0"/>
                                          </p:stCondLst>
                                        </p:cTn>
                                        <p:tgtEl>
                                          <p:spTgt spid="43"/>
                                        </p:tgtEl>
                                        <p:attrNameLst>
                                          <p:attrName>style.visibility</p:attrName>
                                        </p:attrNameLst>
                                      </p:cBhvr>
                                      <p:to>
                                        <p:strVal val="visible"/>
                                      </p:to>
                                    </p:set>
                                    <p:animEffect transition="in" filter="fade">
                                      <p:cBhvr>
                                        <p:cTn id="90" dur="250"/>
                                        <p:tgtEl>
                                          <p:spTgt spid="43"/>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18"/>
                                        </p:tgtEl>
                                        <p:attrNameLst>
                                          <p:attrName>style.visibility</p:attrName>
                                        </p:attrNameLst>
                                      </p:cBhvr>
                                      <p:to>
                                        <p:strVal val="visible"/>
                                      </p:to>
                                    </p:set>
                                    <p:animEffect transition="in" filter="wipe(left)">
                                      <p:cBhvr>
                                        <p:cTn id="93" dur="500"/>
                                        <p:tgtEl>
                                          <p:spTgt spid="18"/>
                                        </p:tgtEl>
                                      </p:cBhvr>
                                    </p:animEffect>
                                  </p:childTnLst>
                                </p:cTn>
                              </p:par>
                              <p:par>
                                <p:cTn id="94" presetID="22" presetClass="entr" presetSubtype="8" fill="hold" nodeType="withEffect">
                                  <p:stCondLst>
                                    <p:cond delay="250"/>
                                  </p:stCondLst>
                                  <p:childTnLst>
                                    <p:set>
                                      <p:cBhvr>
                                        <p:cTn id="95" dur="1" fill="hold">
                                          <p:stCondLst>
                                            <p:cond delay="0"/>
                                          </p:stCondLst>
                                        </p:cTn>
                                        <p:tgtEl>
                                          <p:spTgt spid="37"/>
                                        </p:tgtEl>
                                        <p:attrNameLst>
                                          <p:attrName>style.visibility</p:attrName>
                                        </p:attrNameLst>
                                      </p:cBhvr>
                                      <p:to>
                                        <p:strVal val="visible"/>
                                      </p:to>
                                    </p:set>
                                    <p:animEffect transition="in" filter="wipe(left)">
                                      <p:cBhvr>
                                        <p:cTn id="96" dur="500"/>
                                        <p:tgtEl>
                                          <p:spTgt spid="37"/>
                                        </p:tgtEl>
                                      </p:cBhvr>
                                    </p:animEffect>
                                  </p:childTnLst>
                                </p:cTn>
                              </p:par>
                            </p:childTnLst>
                          </p:cTn>
                        </p:par>
                        <p:par>
                          <p:cTn id="97" fill="hold">
                            <p:stCondLst>
                              <p:cond delay="750"/>
                            </p:stCondLst>
                            <p:childTnLst>
                              <p:par>
                                <p:cTn id="98" presetID="22" presetClass="entr" presetSubtype="8" fill="hold" grpId="0" nodeType="afterEffect">
                                  <p:stCondLst>
                                    <p:cond delay="0"/>
                                  </p:stCondLst>
                                  <p:childTnLst>
                                    <p:set>
                                      <p:cBhvr>
                                        <p:cTn id="99" dur="1" fill="hold">
                                          <p:stCondLst>
                                            <p:cond delay="0"/>
                                          </p:stCondLst>
                                        </p:cTn>
                                        <p:tgtEl>
                                          <p:spTgt spid="22"/>
                                        </p:tgtEl>
                                        <p:attrNameLst>
                                          <p:attrName>style.visibility</p:attrName>
                                        </p:attrNameLst>
                                      </p:cBhvr>
                                      <p:to>
                                        <p:strVal val="visible"/>
                                      </p:to>
                                    </p:set>
                                    <p:animEffect transition="in" filter="wipe(left)">
                                      <p:cBhvr>
                                        <p:cTn id="100" dur="500"/>
                                        <p:tgtEl>
                                          <p:spTgt spid="22"/>
                                        </p:tgtEl>
                                      </p:cBhvr>
                                    </p:animEffect>
                                  </p:childTnLst>
                                </p:cTn>
                              </p:par>
                              <p:par>
                                <p:cTn id="101" presetID="22" presetClass="entr" presetSubtype="8" fill="hold" grpId="0" nodeType="withEffect">
                                  <p:stCondLst>
                                    <p:cond delay="0"/>
                                  </p:stCondLst>
                                  <p:childTnLst>
                                    <p:set>
                                      <p:cBhvr>
                                        <p:cTn id="102" dur="1" fill="hold">
                                          <p:stCondLst>
                                            <p:cond delay="0"/>
                                          </p:stCondLst>
                                        </p:cTn>
                                        <p:tgtEl>
                                          <p:spTgt spid="3"/>
                                        </p:tgtEl>
                                        <p:attrNameLst>
                                          <p:attrName>style.visibility</p:attrName>
                                        </p:attrNameLst>
                                      </p:cBhvr>
                                      <p:to>
                                        <p:strVal val="visible"/>
                                      </p:to>
                                    </p:set>
                                    <p:animEffect transition="in" filter="wipe(left)">
                                      <p:cBhvr>
                                        <p:cTn id="103" dur="500"/>
                                        <p:tgtEl>
                                          <p:spTgt spid="3"/>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23"/>
                                        </p:tgtEl>
                                        <p:attrNameLst>
                                          <p:attrName>style.visibility</p:attrName>
                                        </p:attrNameLst>
                                      </p:cBhvr>
                                      <p:to>
                                        <p:strVal val="visible"/>
                                      </p:to>
                                    </p:set>
                                    <p:animEffect transition="in" filter="wipe(left)">
                                      <p:cBhvr>
                                        <p:cTn id="106" dur="500"/>
                                        <p:tgtEl>
                                          <p:spTgt spid="23"/>
                                        </p:tgtEl>
                                      </p:cBhvr>
                                    </p:animEffect>
                                  </p:childTnLst>
                                </p:cTn>
                              </p:par>
                              <p:par>
                                <p:cTn id="107" presetID="22" presetClass="entr" presetSubtype="8" fill="hold" grpId="0" nodeType="withEffect">
                                  <p:stCondLst>
                                    <p:cond delay="0"/>
                                  </p:stCondLst>
                                  <p:childTnLst>
                                    <p:set>
                                      <p:cBhvr>
                                        <p:cTn id="108" dur="1" fill="hold">
                                          <p:stCondLst>
                                            <p:cond delay="0"/>
                                          </p:stCondLst>
                                        </p:cTn>
                                        <p:tgtEl>
                                          <p:spTgt spid="24"/>
                                        </p:tgtEl>
                                        <p:attrNameLst>
                                          <p:attrName>style.visibility</p:attrName>
                                        </p:attrNameLst>
                                      </p:cBhvr>
                                      <p:to>
                                        <p:strVal val="visible"/>
                                      </p:to>
                                    </p:set>
                                    <p:animEffect transition="in" filter="wipe(left)">
                                      <p:cBhvr>
                                        <p:cTn id="109" dur="500"/>
                                        <p:tgtEl>
                                          <p:spTgt spid="24"/>
                                        </p:tgtEl>
                                      </p:cBhvr>
                                    </p:animEffect>
                                  </p:childTnLst>
                                </p:cTn>
                              </p:par>
                              <p:par>
                                <p:cTn id="110" presetID="10" presetClass="entr" presetSubtype="0" fill="hold" grpId="0" nodeType="withEffect">
                                  <p:stCondLst>
                                    <p:cond delay="250"/>
                                  </p:stCondLst>
                                  <p:childTnLst>
                                    <p:set>
                                      <p:cBhvr>
                                        <p:cTn id="111" dur="1" fill="hold">
                                          <p:stCondLst>
                                            <p:cond delay="0"/>
                                          </p:stCondLst>
                                        </p:cTn>
                                        <p:tgtEl>
                                          <p:spTgt spid="47"/>
                                        </p:tgtEl>
                                        <p:attrNameLst>
                                          <p:attrName>style.visibility</p:attrName>
                                        </p:attrNameLst>
                                      </p:cBhvr>
                                      <p:to>
                                        <p:strVal val="visible"/>
                                      </p:to>
                                    </p:set>
                                    <p:animEffect transition="in" filter="fade">
                                      <p:cBhvr>
                                        <p:cTn id="112" dur="500"/>
                                        <p:tgtEl>
                                          <p:spTgt spid="47"/>
                                        </p:tgtEl>
                                      </p:cBhvr>
                                    </p:animEffect>
                                  </p:childTnLst>
                                </p:cTn>
                              </p:par>
                              <p:par>
                                <p:cTn id="113" presetID="10" presetClass="entr" presetSubtype="0" fill="hold" grpId="0" nodeType="withEffect">
                                  <p:stCondLst>
                                    <p:cond delay="500"/>
                                  </p:stCondLst>
                                  <p:childTnLst>
                                    <p:set>
                                      <p:cBhvr>
                                        <p:cTn id="114" dur="1" fill="hold">
                                          <p:stCondLst>
                                            <p:cond delay="0"/>
                                          </p:stCondLst>
                                        </p:cTn>
                                        <p:tgtEl>
                                          <p:spTgt spid="49"/>
                                        </p:tgtEl>
                                        <p:attrNameLst>
                                          <p:attrName>style.visibility</p:attrName>
                                        </p:attrNameLst>
                                      </p:cBhvr>
                                      <p:to>
                                        <p:strVal val="visible"/>
                                      </p:to>
                                    </p:set>
                                    <p:animEffect transition="in" filter="fade">
                                      <p:cBhvr>
                                        <p:cTn id="11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7" grpId="0" animBg="1"/>
      <p:bldP spid="3" grpId="0" animBg="1"/>
      <p:bldP spid="13" grpId="0"/>
      <p:bldP spid="14" grpId="0"/>
      <p:bldP spid="15" grpId="0"/>
      <p:bldP spid="16" grpId="0"/>
      <p:bldP spid="17" grpId="0"/>
      <p:bldP spid="18" grpId="0"/>
      <p:bldP spid="19" grpId="0"/>
      <p:bldP spid="20" grpId="0" animBg="1"/>
      <p:bldP spid="22" grpId="0" animBg="1"/>
      <p:bldP spid="23" grpId="0" animBg="1"/>
      <p:bldP spid="24" grpId="0" animBg="1"/>
      <p:bldP spid="28" grpId="0" animBg="1"/>
      <p:bldP spid="29" grpId="0" animBg="1"/>
      <p:bldP spid="30" grpId="0" animBg="1"/>
      <p:bldP spid="31" grpId="0" animBg="1"/>
      <p:bldP spid="32" grpId="0" animBg="1"/>
      <p:bldP spid="36" grpId="0"/>
      <p:bldP spid="43" grpId="0" animBg="1"/>
      <p:bldP spid="44" grpId="0" animBg="1"/>
      <p:bldP spid="4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ckground for icon editing" hidden="1"/>
          <p:cNvSpPr/>
          <p:nvPr/>
        </p:nvSpPr>
        <p:spPr>
          <a:xfrm>
            <a:off x="3384" y="4338080"/>
            <a:ext cx="12429709" cy="1906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algn="ctr" defTabSz="932250">
              <a:lnSpc>
                <a:spcPct val="90000"/>
              </a:lnSpc>
              <a:spcBef>
                <a:spcPts val="816"/>
              </a:spcBef>
            </a:pPr>
            <a:endParaRPr lang="en-US" sz="2719" dirty="0">
              <a:solidFill>
                <a:prstClr val="white"/>
              </a:solidFill>
            </a:endParaRPr>
          </a:p>
        </p:txBody>
      </p:sp>
      <p:sp>
        <p:nvSpPr>
          <p:cNvPr id="2" name="Title 1"/>
          <p:cNvSpPr>
            <a:spLocks noGrp="1"/>
          </p:cNvSpPr>
          <p:nvPr>
            <p:ph type="title"/>
          </p:nvPr>
        </p:nvSpPr>
        <p:spPr/>
        <p:txBody>
          <a:bodyPr/>
          <a:lstStyle/>
          <a:p>
            <a:r>
              <a:rPr lang="en-US"/>
              <a:t>…and one app platform</a:t>
            </a:r>
            <a:endParaRPr lang="en-US" dirty="0"/>
          </a:p>
        </p:txBody>
      </p:sp>
      <p:grpSp>
        <p:nvGrpSpPr>
          <p:cNvPr id="6" name="Metro rails"/>
          <p:cNvGrpSpPr/>
          <p:nvPr/>
        </p:nvGrpSpPr>
        <p:grpSpPr>
          <a:xfrm>
            <a:off x="3384" y="3283986"/>
            <a:ext cx="12425529" cy="786531"/>
            <a:chOff x="0" y="2414851"/>
            <a:chExt cx="9144000" cy="578617"/>
          </a:xfrm>
        </p:grpSpPr>
        <p:sp>
          <p:nvSpPr>
            <p:cNvPr id="3" name="Rectangle 2"/>
            <p:cNvSpPr/>
            <p:nvPr/>
          </p:nvSpPr>
          <p:spPr bwMode="auto">
            <a:xfrm>
              <a:off x="0" y="2561686"/>
              <a:ext cx="9144000" cy="137080"/>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3544" tIns="202835" rIns="253544" bIns="202835" numCol="1" spcCol="0" rtlCol="0" fromWordArt="0" anchor="t" anchorCtr="0" forceAA="0" compatLnSpc="1">
              <a:prstTxWarp prst="textNoShape">
                <a:avLst/>
              </a:prstTxWarp>
              <a:noAutofit/>
            </a:bodyPr>
            <a:lstStyle/>
            <a:p>
              <a:pPr algn="ctr" defTabSz="1292791" fontAlgn="base">
                <a:lnSpc>
                  <a:spcPct val="90000"/>
                </a:lnSpc>
                <a:spcBef>
                  <a:spcPct val="0"/>
                </a:spcBef>
                <a:spcAft>
                  <a:spcPct val="0"/>
                </a:spcAft>
              </a:pPr>
              <a:endParaRPr lang="en-US" sz="2447"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0" y="2414851"/>
              <a:ext cx="9144000" cy="142443"/>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3544" tIns="202835" rIns="253544" bIns="202835" numCol="1" spcCol="0" rtlCol="0" fromWordArt="0" anchor="t" anchorCtr="0" forceAA="0" compatLnSpc="1">
              <a:prstTxWarp prst="textNoShape">
                <a:avLst/>
              </a:prstTxWarp>
              <a:noAutofit/>
            </a:bodyPr>
            <a:lstStyle/>
            <a:p>
              <a:pPr algn="ctr" defTabSz="1292791" fontAlgn="base">
                <a:lnSpc>
                  <a:spcPct val="90000"/>
                </a:lnSpc>
                <a:spcBef>
                  <a:spcPct val="0"/>
                </a:spcBef>
                <a:spcAft>
                  <a:spcPct val="0"/>
                </a:spcAft>
              </a:pPr>
              <a:endParaRPr lang="en-US" sz="2447" dirty="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0" y="2703158"/>
              <a:ext cx="9144000" cy="144006"/>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3544" tIns="202835" rIns="253544" bIns="202835" numCol="1" spcCol="0" rtlCol="0" fromWordArt="0" anchor="t" anchorCtr="0" forceAA="0" compatLnSpc="1">
              <a:prstTxWarp prst="textNoShape">
                <a:avLst/>
              </a:prstTxWarp>
              <a:noAutofit/>
            </a:bodyPr>
            <a:lstStyle/>
            <a:p>
              <a:pPr algn="ctr" defTabSz="1292791" fontAlgn="base">
                <a:lnSpc>
                  <a:spcPct val="90000"/>
                </a:lnSpc>
                <a:spcBef>
                  <a:spcPct val="0"/>
                </a:spcBef>
                <a:spcAft>
                  <a:spcPct val="0"/>
                </a:spcAft>
              </a:pPr>
              <a:endParaRPr lang="en-US" sz="2447" dirty="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0" y="2847164"/>
              <a:ext cx="9144000" cy="146304"/>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3544" tIns="202835" rIns="253544" bIns="202835" numCol="1" spcCol="0" rtlCol="0" fromWordArt="0" anchor="t" anchorCtr="0" forceAA="0" compatLnSpc="1">
              <a:prstTxWarp prst="textNoShape">
                <a:avLst/>
              </a:prstTxWarp>
              <a:noAutofit/>
            </a:bodyPr>
            <a:lstStyle/>
            <a:p>
              <a:pPr algn="ctr" defTabSz="1292791" fontAlgn="base">
                <a:lnSpc>
                  <a:spcPct val="90000"/>
                </a:lnSpc>
                <a:spcBef>
                  <a:spcPct val="0"/>
                </a:spcBef>
                <a:spcAft>
                  <a:spcPct val="0"/>
                </a:spcAft>
              </a:pPr>
              <a:endParaRPr lang="en-US" sz="2447" dirty="0">
                <a:gradFill>
                  <a:gsLst>
                    <a:gs pos="0">
                      <a:srgbClr val="FFFFFF"/>
                    </a:gs>
                    <a:gs pos="100000">
                      <a:srgbClr val="FFFFFF"/>
                    </a:gs>
                  </a:gsLst>
                  <a:lin ang="5400000" scaled="0"/>
                </a:gradFill>
                <a:ea typeface="Segoe UI" pitchFamily="34" charset="0"/>
                <a:cs typeface="Segoe UI" pitchFamily="34" charset="0"/>
              </a:endParaRPr>
            </a:p>
          </p:txBody>
        </p:sp>
      </p:grpSp>
      <p:sp>
        <p:nvSpPr>
          <p:cNvPr id="7" name="Back"/>
          <p:cNvSpPr/>
          <p:nvPr/>
        </p:nvSpPr>
        <p:spPr>
          <a:xfrm>
            <a:off x="1416373" y="4075414"/>
            <a:ext cx="10933235" cy="2026355"/>
          </a:xfrm>
          <a:prstGeom prst="rect">
            <a:avLst/>
          </a:prstGeom>
          <a:solidFill>
            <a:schemeClr val="accent2">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algn="ctr" defTabSz="932250">
              <a:lnSpc>
                <a:spcPct val="90000"/>
              </a:lnSpc>
              <a:spcBef>
                <a:spcPts val="816"/>
              </a:spcBef>
            </a:pPr>
            <a:endParaRPr lang="en-US" sz="2719" dirty="0">
              <a:solidFill>
                <a:prstClr val="white"/>
              </a:solidFill>
            </a:endParaRPr>
          </a:p>
        </p:txBody>
      </p:sp>
      <p:sp>
        <p:nvSpPr>
          <p:cNvPr id="8" name="Base"/>
          <p:cNvSpPr/>
          <p:nvPr/>
        </p:nvSpPr>
        <p:spPr bwMode="auto">
          <a:xfrm>
            <a:off x="1416267" y="2445645"/>
            <a:ext cx="10929161" cy="2306977"/>
          </a:xfrm>
          <a:prstGeom prst="ellipse">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594" tIns="0" rIns="248594" bIns="0" numCol="1" spcCol="0" rtlCol="0" fromWordArt="0" anchor="b" anchorCtr="0" forceAA="0" compatLnSpc="1">
            <a:prstTxWarp prst="textNoShape">
              <a:avLst/>
            </a:prstTxWarp>
            <a:noAutofit/>
          </a:bodyPr>
          <a:lstStyle/>
          <a:p>
            <a:pPr algn="ctr" defTabSz="1267566" fontAlgn="base">
              <a:lnSpc>
                <a:spcPct val="90000"/>
              </a:lnSpc>
              <a:spcBef>
                <a:spcPct val="0"/>
              </a:spcBef>
              <a:spcAft>
                <a:spcPct val="0"/>
              </a:spcAft>
              <a:defRPr/>
            </a:pPr>
            <a:endParaRPr lang="en-US" sz="2719" dirty="0">
              <a:gradFill>
                <a:gsLst>
                  <a:gs pos="0">
                    <a:srgbClr val="FFFFFF"/>
                  </a:gs>
                  <a:gs pos="100000">
                    <a:srgbClr val="FFFFFF"/>
                  </a:gs>
                </a:gsLst>
                <a:lin ang="5400000" scaled="0"/>
              </a:gradFill>
              <a:ea typeface="Segoe UI" pitchFamily="34" charset="0"/>
              <a:cs typeface="Segoe UI" pitchFamily="34" charset="0"/>
            </a:endParaRPr>
          </a:p>
        </p:txBody>
      </p:sp>
      <p:sp>
        <p:nvSpPr>
          <p:cNvPr id="9" name="Windows Universal Platform"/>
          <p:cNvSpPr/>
          <p:nvPr/>
        </p:nvSpPr>
        <p:spPr bwMode="auto">
          <a:xfrm>
            <a:off x="1416373" y="2445645"/>
            <a:ext cx="10929161" cy="2306977"/>
          </a:xfrm>
          <a:prstGeom prst="ellipse">
            <a:avLst/>
          </a:prstGeom>
          <a:solidFill>
            <a:srgbClr val="0078D7"/>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594" tIns="0" rIns="248594" bIns="124297" numCol="1" spcCol="0" rtlCol="0" fromWordArt="0" anchor="b" anchorCtr="0" forceAA="0" compatLnSpc="1">
            <a:prstTxWarp prst="textNoShape">
              <a:avLst/>
            </a:prstTxWarp>
            <a:noAutofit/>
          </a:bodyPr>
          <a:lstStyle/>
          <a:p>
            <a:pPr algn="ctr" defTabSz="1267566" fontAlgn="base">
              <a:lnSpc>
                <a:spcPct val="90000"/>
              </a:lnSpc>
              <a:spcBef>
                <a:spcPct val="0"/>
              </a:spcBef>
              <a:spcAft>
                <a:spcPct val="0"/>
              </a:spcAft>
              <a:defRPr/>
            </a:pPr>
            <a:r>
              <a:rPr lang="en-US" sz="3263"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Universal </a:t>
            </a:r>
            <a:r>
              <a:rPr lang="en-US" sz="36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Windows</a:t>
            </a:r>
            <a:r>
              <a:rPr lang="en-US" sz="3263"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 platform</a:t>
            </a:r>
          </a:p>
        </p:txBody>
      </p:sp>
      <p:grpSp>
        <p:nvGrpSpPr>
          <p:cNvPr id="46" name="Store"/>
          <p:cNvGrpSpPr/>
          <p:nvPr/>
        </p:nvGrpSpPr>
        <p:grpSpPr>
          <a:xfrm>
            <a:off x="8035999" y="4900424"/>
            <a:ext cx="2289338" cy="762274"/>
            <a:chOff x="7574900" y="3506973"/>
            <a:chExt cx="1688884" cy="617615"/>
          </a:xfrm>
          <a:noFill/>
        </p:grpSpPr>
        <p:sp>
          <p:nvSpPr>
            <p:cNvPr id="47" name="TextBox 46"/>
            <p:cNvSpPr txBox="1"/>
            <p:nvPr/>
          </p:nvSpPr>
          <p:spPr>
            <a:xfrm>
              <a:off x="7853238" y="3506973"/>
              <a:ext cx="1410546" cy="617615"/>
            </a:xfrm>
            <a:prstGeom prst="rect">
              <a:avLst/>
            </a:prstGeom>
            <a:grpFill/>
          </p:spPr>
          <p:txBody>
            <a:bodyPr wrap="square" lIns="186446" tIns="149157" rIns="186446" bIns="149157" rtlCol="0">
              <a:spAutoFit/>
            </a:bodyPr>
            <a:lstStyle/>
            <a:p>
              <a:pPr defTabSz="932250">
                <a:lnSpc>
                  <a:spcPct val="90000"/>
                </a:lnSpc>
                <a:spcBef>
                  <a:spcPts val="600"/>
                </a:spcBef>
              </a:pPr>
              <a:r>
                <a:rPr lang="en-US" sz="1632" dirty="0">
                  <a:gradFill>
                    <a:gsLst>
                      <a:gs pos="0">
                        <a:srgbClr val="FFFFFF"/>
                      </a:gs>
                      <a:gs pos="100000">
                        <a:srgbClr val="FFFFFF"/>
                      </a:gs>
                    </a:gsLst>
                    <a:lin ang="5400000" scaled="0"/>
                  </a:gradFill>
                </a:rPr>
                <a:t>One store +</a:t>
              </a:r>
              <a:br>
                <a:rPr lang="en-US" sz="1632" dirty="0">
                  <a:gradFill>
                    <a:gsLst>
                      <a:gs pos="0">
                        <a:srgbClr val="FFFFFF"/>
                      </a:gs>
                      <a:gs pos="100000">
                        <a:srgbClr val="FFFFFF"/>
                      </a:gs>
                    </a:gsLst>
                    <a:lin ang="5400000" scaled="0"/>
                  </a:gradFill>
                </a:rPr>
              </a:br>
              <a:r>
                <a:rPr lang="en-US" sz="1632" dirty="0">
                  <a:gradFill>
                    <a:gsLst>
                      <a:gs pos="0">
                        <a:srgbClr val="FFFFFF"/>
                      </a:gs>
                      <a:gs pos="100000">
                        <a:srgbClr val="FFFFFF"/>
                      </a:gs>
                    </a:gsLst>
                    <a:lin ang="5400000" scaled="0"/>
                  </a:gradFill>
                </a:rPr>
                <a:t>one dev center</a:t>
              </a:r>
            </a:p>
          </p:txBody>
        </p:sp>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4900" y="3586074"/>
              <a:ext cx="398014" cy="398014"/>
            </a:xfrm>
            <a:prstGeom prst="rect">
              <a:avLst/>
            </a:prstGeom>
            <a:grpFill/>
          </p:spPr>
        </p:pic>
      </p:grpSp>
      <p:grpSp>
        <p:nvGrpSpPr>
          <p:cNvPr id="53" name="Legacy"/>
          <p:cNvGrpSpPr/>
          <p:nvPr/>
        </p:nvGrpSpPr>
        <p:grpSpPr>
          <a:xfrm>
            <a:off x="10272207" y="4471578"/>
            <a:ext cx="2002691" cy="762274"/>
            <a:chOff x="5616311" y="3984572"/>
            <a:chExt cx="1622637" cy="617615"/>
          </a:xfrm>
        </p:grpSpPr>
        <p:pic>
          <p:nvPicPr>
            <p:cNvPr id="54" name="Picture 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6311" y="4141357"/>
              <a:ext cx="310772" cy="310772"/>
            </a:xfrm>
            <a:prstGeom prst="rect">
              <a:avLst/>
            </a:prstGeom>
          </p:spPr>
        </p:pic>
        <p:sp>
          <p:nvSpPr>
            <p:cNvPr id="55" name="TextBox 54"/>
            <p:cNvSpPr txBox="1"/>
            <p:nvPr/>
          </p:nvSpPr>
          <p:spPr>
            <a:xfrm>
              <a:off x="5867291" y="3984572"/>
              <a:ext cx="1371657" cy="617615"/>
            </a:xfrm>
            <a:prstGeom prst="rect">
              <a:avLst/>
            </a:prstGeom>
            <a:noFill/>
          </p:spPr>
          <p:txBody>
            <a:bodyPr wrap="square" lIns="124297" tIns="149157" rIns="0" bIns="149157" rtlCol="0">
              <a:spAutoFit/>
            </a:bodyPr>
            <a:lstStyle/>
            <a:p>
              <a:pPr defTabSz="932250">
                <a:lnSpc>
                  <a:spcPct val="90000"/>
                </a:lnSpc>
                <a:spcBef>
                  <a:spcPts val="600"/>
                </a:spcBef>
              </a:pPr>
              <a:r>
                <a:rPr lang="en-US" sz="1632" dirty="0">
                  <a:gradFill>
                    <a:gsLst>
                      <a:gs pos="0">
                        <a:srgbClr val="FFFFFF"/>
                      </a:gs>
                      <a:gs pos="100000">
                        <a:srgbClr val="FFFFFF"/>
                      </a:gs>
                    </a:gsLst>
                    <a:lin ang="5400000" scaled="0"/>
                  </a:gradFill>
                </a:rPr>
                <a:t>Full support for existing code</a:t>
              </a:r>
            </a:p>
          </p:txBody>
        </p:sp>
      </p:grpSp>
      <p:grpSp>
        <p:nvGrpSpPr>
          <p:cNvPr id="10" name="One SDK"/>
          <p:cNvGrpSpPr/>
          <p:nvPr/>
        </p:nvGrpSpPr>
        <p:grpSpPr>
          <a:xfrm>
            <a:off x="5940132" y="5224441"/>
            <a:ext cx="1844736" cy="762274"/>
            <a:chOff x="4428826" y="3733778"/>
            <a:chExt cx="1357092" cy="560772"/>
          </a:xfrm>
        </p:grpSpPr>
        <p:sp>
          <p:nvSpPr>
            <p:cNvPr id="57" name="TextBox 56"/>
            <p:cNvSpPr txBox="1"/>
            <p:nvPr/>
          </p:nvSpPr>
          <p:spPr>
            <a:xfrm>
              <a:off x="4608153" y="3733778"/>
              <a:ext cx="1177765" cy="560772"/>
            </a:xfrm>
            <a:prstGeom prst="rect">
              <a:avLst/>
            </a:prstGeom>
            <a:noFill/>
          </p:spPr>
          <p:txBody>
            <a:bodyPr wrap="square" lIns="186446" tIns="149157" rIns="186446" bIns="149157" rtlCol="0">
              <a:spAutoFit/>
            </a:bodyPr>
            <a:lstStyle/>
            <a:p>
              <a:pPr defTabSz="932250">
                <a:lnSpc>
                  <a:spcPct val="90000"/>
                </a:lnSpc>
                <a:spcBef>
                  <a:spcPts val="600"/>
                </a:spcBef>
              </a:pPr>
              <a:r>
                <a:rPr lang="en-US" sz="1632" dirty="0">
                  <a:gradFill>
                    <a:gsLst>
                      <a:gs pos="0">
                        <a:srgbClr val="FFFFFF"/>
                      </a:gs>
                      <a:gs pos="100000">
                        <a:srgbClr val="FFFFFF"/>
                      </a:gs>
                    </a:gsLst>
                    <a:lin ang="5400000" scaled="0"/>
                  </a:gradFill>
                </a:rPr>
                <a:t>SDK +  services</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8826" y="3870990"/>
              <a:ext cx="283272" cy="283272"/>
            </a:xfrm>
            <a:prstGeom prst="rect">
              <a:avLst/>
            </a:prstGeom>
          </p:spPr>
        </p:pic>
      </p:grpSp>
      <p:grpSp>
        <p:nvGrpSpPr>
          <p:cNvPr id="112" name="Adaptive UI"/>
          <p:cNvGrpSpPr/>
          <p:nvPr/>
        </p:nvGrpSpPr>
        <p:grpSpPr>
          <a:xfrm>
            <a:off x="1652724" y="4438134"/>
            <a:ext cx="2097218" cy="762274"/>
            <a:chOff x="1274764" y="3263907"/>
            <a:chExt cx="1542833" cy="560772"/>
          </a:xfrm>
        </p:grpSpPr>
        <p:sp>
          <p:nvSpPr>
            <p:cNvPr id="50" name="TextBox 49"/>
            <p:cNvSpPr txBox="1"/>
            <p:nvPr/>
          </p:nvSpPr>
          <p:spPr>
            <a:xfrm>
              <a:off x="1592022" y="3263907"/>
              <a:ext cx="1225575" cy="560772"/>
            </a:xfrm>
            <a:prstGeom prst="rect">
              <a:avLst/>
            </a:prstGeom>
            <a:noFill/>
          </p:spPr>
          <p:txBody>
            <a:bodyPr wrap="square" lIns="186446" tIns="149157" rIns="186446" bIns="149157" rtlCol="0">
              <a:spAutoFit/>
            </a:bodyPr>
            <a:lstStyle/>
            <a:p>
              <a:pPr defTabSz="932250">
                <a:lnSpc>
                  <a:spcPct val="90000"/>
                </a:lnSpc>
                <a:spcBef>
                  <a:spcPts val="600"/>
                </a:spcBef>
              </a:pPr>
              <a:r>
                <a:rPr lang="en-US" sz="1632" dirty="0">
                  <a:gradFill>
                    <a:gsLst>
                      <a:gs pos="0">
                        <a:srgbClr val="FFFFFF"/>
                      </a:gs>
                      <a:gs pos="100000">
                        <a:srgbClr val="FFFFFF"/>
                      </a:gs>
                    </a:gsLst>
                    <a:lin ang="5400000" scaled="0"/>
                  </a:gradFill>
                </a:rPr>
                <a:t>Adaptive </a:t>
              </a:r>
              <a:br>
                <a:rPr lang="en-US" sz="1632" dirty="0">
                  <a:gradFill>
                    <a:gsLst>
                      <a:gs pos="0">
                        <a:srgbClr val="FFFFFF"/>
                      </a:gs>
                      <a:gs pos="100000">
                        <a:srgbClr val="FFFFFF"/>
                      </a:gs>
                    </a:gsLst>
                    <a:lin ang="5400000" scaled="0"/>
                  </a:gradFill>
                </a:rPr>
              </a:br>
              <a:r>
                <a:rPr lang="en-US" sz="1632" dirty="0">
                  <a:gradFill>
                    <a:gsLst>
                      <a:gs pos="0">
                        <a:srgbClr val="FFFFFF"/>
                      </a:gs>
                      <a:gs pos="100000">
                        <a:srgbClr val="FFFFFF"/>
                      </a:gs>
                    </a:gsLst>
                    <a:lin ang="5400000" scaled="0"/>
                  </a:gradFill>
                </a:rPr>
                <a:t>user interface</a:t>
              </a:r>
            </a:p>
          </p:txBody>
        </p:sp>
        <p:grpSp>
          <p:nvGrpSpPr>
            <p:cNvPr id="111" name="Group 110"/>
            <p:cNvGrpSpPr/>
            <p:nvPr/>
          </p:nvGrpSpPr>
          <p:grpSpPr>
            <a:xfrm>
              <a:off x="1274764" y="3378776"/>
              <a:ext cx="394464" cy="314583"/>
              <a:chOff x="1274764" y="3378776"/>
              <a:chExt cx="394464" cy="314583"/>
            </a:xfrm>
          </p:grpSpPr>
          <p:pic>
            <p:nvPicPr>
              <p:cNvPr id="21" name="Picture 20"/>
              <p:cNvPicPr>
                <a:picLocks noChangeAspect="1"/>
              </p:cNvPicPr>
              <p:nvPr/>
            </p:nvPicPr>
            <p:blipFill>
              <a:blip r:embed="rId6"/>
              <a:stretch>
                <a:fillRect/>
              </a:stretch>
            </p:blipFill>
            <p:spPr>
              <a:xfrm>
                <a:off x="1274764" y="3467787"/>
                <a:ext cx="201185" cy="225572"/>
              </a:xfrm>
              <a:prstGeom prst="rect">
                <a:avLst/>
              </a:prstGeom>
            </p:spPr>
          </p:pic>
          <p:grpSp>
            <p:nvGrpSpPr>
              <p:cNvPr id="110" name="Group 109"/>
              <p:cNvGrpSpPr/>
              <p:nvPr/>
            </p:nvGrpSpPr>
            <p:grpSpPr>
              <a:xfrm>
                <a:off x="1382420" y="3378776"/>
                <a:ext cx="254030" cy="217742"/>
                <a:chOff x="1344320" y="3386396"/>
                <a:chExt cx="254030" cy="217742"/>
              </a:xfrm>
            </p:grpSpPr>
            <p:sp>
              <p:nvSpPr>
                <p:cNvPr id="51" name="Freeform 50"/>
                <p:cNvSpPr>
                  <a:spLocks noChangeAspect="1"/>
                </p:cNvSpPr>
                <p:nvPr/>
              </p:nvSpPr>
              <p:spPr bwMode="black">
                <a:xfrm>
                  <a:off x="1440120" y="3451768"/>
                  <a:ext cx="87438" cy="15237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bg1"/>
                </a:solidFill>
                <a:ln>
                  <a:noFill/>
                </a:ln>
              </p:spPr>
              <p:txBody>
                <a:bodyPr vert="horz" wrap="square" lIns="124297" tIns="62149" rIns="124297" bIns="62149"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447" dirty="0">
                    <a:solidFill>
                      <a:srgbClr val="0078D7">
                        <a:lumMod val="20000"/>
                        <a:lumOff val="80000"/>
                      </a:srgbClr>
                    </a:solidFill>
                  </a:endParaRPr>
                </a:p>
              </p:txBody>
            </p:sp>
            <p:pic>
              <p:nvPicPr>
                <p:cNvPr id="52" name="Picture 5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4320" y="3386396"/>
                  <a:ext cx="254030" cy="151623"/>
                </a:xfrm>
                <a:prstGeom prst="rect">
                  <a:avLst/>
                </a:prstGeom>
              </p:spPr>
            </p:pic>
          </p:grpSp>
          <p:pic>
            <p:nvPicPr>
              <p:cNvPr id="26" name="Pictur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51506" y="3565510"/>
                <a:ext cx="117722" cy="117722"/>
              </a:xfrm>
              <a:prstGeom prst="rect">
                <a:avLst/>
              </a:prstGeom>
            </p:spPr>
          </p:pic>
        </p:grpSp>
      </p:grpSp>
      <p:grpSp>
        <p:nvGrpSpPr>
          <p:cNvPr id="109" name="NUI"/>
          <p:cNvGrpSpPr/>
          <p:nvPr/>
        </p:nvGrpSpPr>
        <p:grpSpPr>
          <a:xfrm>
            <a:off x="3740423" y="4944250"/>
            <a:ext cx="1956962" cy="762274"/>
            <a:chOff x="2810595" y="3636234"/>
            <a:chExt cx="1439652" cy="560772"/>
          </a:xfrm>
        </p:grpSpPr>
        <p:sp>
          <p:nvSpPr>
            <p:cNvPr id="42" name="TextBox 41"/>
            <p:cNvSpPr txBox="1"/>
            <p:nvPr/>
          </p:nvSpPr>
          <p:spPr>
            <a:xfrm>
              <a:off x="2988031" y="3636234"/>
              <a:ext cx="1262216" cy="560772"/>
            </a:xfrm>
            <a:prstGeom prst="rect">
              <a:avLst/>
            </a:prstGeom>
            <a:noFill/>
          </p:spPr>
          <p:txBody>
            <a:bodyPr wrap="square" lIns="186446" tIns="149157" rIns="186446" bIns="149157" rtlCol="0">
              <a:spAutoFit/>
            </a:bodyPr>
            <a:lstStyle/>
            <a:p>
              <a:pPr defTabSz="932250">
                <a:lnSpc>
                  <a:spcPct val="90000"/>
                </a:lnSpc>
                <a:spcBef>
                  <a:spcPts val="600"/>
                </a:spcBef>
              </a:pPr>
              <a:r>
                <a:rPr lang="en-US" sz="1632" dirty="0">
                  <a:gradFill>
                    <a:gsLst>
                      <a:gs pos="0">
                        <a:srgbClr val="FFFFFF"/>
                      </a:gs>
                      <a:gs pos="100000">
                        <a:srgbClr val="FFFFFF"/>
                      </a:gs>
                    </a:gsLst>
                    <a:lin ang="5400000" scaled="0"/>
                  </a:gradFill>
                </a:rPr>
                <a:t>Natural</a:t>
              </a:r>
              <a:br>
                <a:rPr lang="en-US" sz="1632" dirty="0">
                  <a:gradFill>
                    <a:gsLst>
                      <a:gs pos="0">
                        <a:srgbClr val="FFFFFF"/>
                      </a:gs>
                      <a:gs pos="100000">
                        <a:srgbClr val="FFFFFF"/>
                      </a:gs>
                    </a:gsLst>
                    <a:lin ang="5400000" scaled="0"/>
                  </a:gradFill>
                </a:rPr>
              </a:br>
              <a:r>
                <a:rPr lang="en-US" sz="1632" dirty="0">
                  <a:gradFill>
                    <a:gsLst>
                      <a:gs pos="0">
                        <a:srgbClr val="FFFFFF"/>
                      </a:gs>
                      <a:gs pos="100000">
                        <a:srgbClr val="FFFFFF"/>
                      </a:gs>
                    </a:gsLst>
                    <a:lin ang="5400000" scaled="0"/>
                  </a:gradFill>
                </a:rPr>
                <a:t>user inputs</a:t>
              </a:r>
            </a:p>
          </p:txBody>
        </p:sp>
        <p:grpSp>
          <p:nvGrpSpPr>
            <p:cNvPr id="43" name="Group 42"/>
            <p:cNvGrpSpPr/>
            <p:nvPr/>
          </p:nvGrpSpPr>
          <p:grpSpPr>
            <a:xfrm>
              <a:off x="2872036" y="3696660"/>
              <a:ext cx="228182" cy="328156"/>
              <a:chOff x="2027902" y="3831543"/>
              <a:chExt cx="251312" cy="361419"/>
            </a:xfrm>
          </p:grpSpPr>
          <p:sp>
            <p:nvSpPr>
              <p:cNvPr id="44" name="Freeform 43"/>
              <p:cNvSpPr>
                <a:spLocks noChangeAspect="1" noEditPoints="1"/>
              </p:cNvSpPr>
              <p:nvPr/>
            </p:nvSpPr>
            <p:spPr bwMode="black">
              <a:xfrm>
                <a:off x="2123890" y="4036288"/>
                <a:ext cx="155324" cy="156674"/>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chemeClr val="bg1"/>
              </a:solidFill>
              <a:ln>
                <a:noFill/>
              </a:ln>
              <a:extLst/>
            </p:spPr>
            <p:txBody>
              <a:bodyPr vert="horz" wrap="square" lIns="126796" tIns="63397" rIns="126796" bIns="6339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447" dirty="0">
                  <a:solidFill>
                    <a:srgbClr val="0078D7">
                      <a:lumMod val="20000"/>
                      <a:lumOff val="80000"/>
                    </a:srgbClr>
                  </a:solidFill>
                </a:endParaRPr>
              </a:p>
            </p:txBody>
          </p:sp>
          <p:pic>
            <p:nvPicPr>
              <p:cNvPr id="45" name="Picture 4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27902" y="3831543"/>
                <a:ext cx="238516" cy="238516"/>
              </a:xfrm>
              <a:prstGeom prst="rect">
                <a:avLst/>
              </a:prstGeom>
            </p:spPr>
          </p:pic>
        </p:grpSp>
        <p:pic>
          <p:nvPicPr>
            <p:cNvPr id="107" name="Picture 106"/>
            <p:cNvPicPr>
              <a:picLocks noChangeAspect="1"/>
            </p:cNvPicPr>
            <p:nvPr/>
          </p:nvPicPr>
          <p:blipFill>
            <a:blip r:embed="rId10"/>
            <a:stretch>
              <a:fillRect/>
            </a:stretch>
          </p:blipFill>
          <p:spPr>
            <a:xfrm>
              <a:off x="2810595" y="3879352"/>
              <a:ext cx="172085" cy="142585"/>
            </a:xfrm>
            <a:prstGeom prst="rect">
              <a:avLst/>
            </a:prstGeom>
          </p:spPr>
        </p:pic>
      </p:grpSp>
      <p:grpSp>
        <p:nvGrpSpPr>
          <p:cNvPr id="90" name="Holographic"/>
          <p:cNvGrpSpPr/>
          <p:nvPr/>
        </p:nvGrpSpPr>
        <p:grpSpPr>
          <a:xfrm>
            <a:off x="6916044" y="2350261"/>
            <a:ext cx="1876780" cy="765708"/>
            <a:chOff x="7601900" y="2295957"/>
            <a:chExt cx="1517269" cy="619029"/>
          </a:xfrm>
        </p:grpSpPr>
        <p:sp>
          <p:nvSpPr>
            <p:cNvPr id="91" name="Oval 90"/>
            <p:cNvSpPr/>
            <p:nvPr/>
          </p:nvSpPr>
          <p:spPr bwMode="auto">
            <a:xfrm>
              <a:off x="7601900" y="2391194"/>
              <a:ext cx="1517269" cy="523792"/>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4297" rIns="0" bIns="0" numCol="1" spcCol="0" rtlCol="0" fromWordArt="0" anchor="b" anchorCtr="0" forceAA="0" compatLnSpc="1">
              <a:prstTxWarp prst="textNoShape">
                <a:avLst/>
              </a:prstTxWarp>
              <a:noAutofit/>
            </a:bodyPr>
            <a:lstStyle/>
            <a:p>
              <a:pPr algn="ctr" defTabSz="1267566"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Semibold" panose="020B0702040204020203" pitchFamily="34" charset="0"/>
                </a:rPr>
                <a:t>Holographic</a:t>
              </a:r>
            </a:p>
          </p:txBody>
        </p:sp>
        <p:pic>
          <p:nvPicPr>
            <p:cNvPr id="97" name="Picture 96" descr="141215_B-hero_01.png"/>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7988398" y="2295957"/>
              <a:ext cx="744273" cy="293703"/>
            </a:xfrm>
            <a:prstGeom prst="rect">
              <a:avLst/>
            </a:prstGeom>
            <a:noFill/>
            <a:ln>
              <a:noFill/>
            </a:ln>
          </p:spPr>
        </p:pic>
      </p:grpSp>
      <p:grpSp>
        <p:nvGrpSpPr>
          <p:cNvPr id="99" name="Xbox"/>
          <p:cNvGrpSpPr/>
          <p:nvPr/>
        </p:nvGrpSpPr>
        <p:grpSpPr>
          <a:xfrm>
            <a:off x="8773563" y="2246534"/>
            <a:ext cx="1864453" cy="1138519"/>
            <a:chOff x="6521231" y="1616581"/>
            <a:chExt cx="1507304" cy="920425"/>
          </a:xfrm>
        </p:grpSpPr>
        <p:sp>
          <p:nvSpPr>
            <p:cNvPr id="100" name="Oval 99"/>
            <p:cNvSpPr/>
            <p:nvPr/>
          </p:nvSpPr>
          <p:spPr bwMode="auto">
            <a:xfrm>
              <a:off x="6521231" y="2031997"/>
              <a:ext cx="1507304" cy="505009"/>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4297" rIns="0" bIns="0" numCol="1" spcCol="0" rtlCol="0" fromWordArt="0" anchor="b" anchorCtr="0" forceAA="0" compatLnSpc="1">
              <a:prstTxWarp prst="textNoShape">
                <a:avLst/>
              </a:prstTxWarp>
              <a:noAutofit/>
            </a:bodyPr>
            <a:lstStyle/>
            <a:p>
              <a:pPr algn="ctr" defTabSz="1267566"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Semibold" panose="020B0702040204020203" pitchFamily="34" charset="0"/>
                </a:rPr>
                <a:t>Console</a:t>
              </a:r>
            </a:p>
          </p:txBody>
        </p:sp>
        <p:grpSp>
          <p:nvGrpSpPr>
            <p:cNvPr id="108" name="Group 107"/>
            <p:cNvGrpSpPr/>
            <p:nvPr/>
          </p:nvGrpSpPr>
          <p:grpSpPr>
            <a:xfrm>
              <a:off x="6756767" y="1616581"/>
              <a:ext cx="1235372" cy="764328"/>
              <a:chOff x="7766687" y="2003258"/>
              <a:chExt cx="1235372" cy="764328"/>
            </a:xfrm>
          </p:grpSpPr>
          <p:pic>
            <p:nvPicPr>
              <p:cNvPr id="113" name="Xbox"/>
              <p:cNvPicPr>
                <a:picLocks noChangeAspect="1"/>
              </p:cNvPicPr>
              <p:nvPr/>
            </p:nvPicPr>
            <p:blipFill rotWithShape="1">
              <a:blip r:embed="rId12">
                <a:extLst>
                  <a:ext uri="{28A0092B-C50C-407E-A947-70E740481C1C}">
                    <a14:useLocalDpi xmlns:a14="http://schemas.microsoft.com/office/drawing/2010/main" val="0"/>
                  </a:ext>
                </a:extLst>
              </a:blip>
              <a:srcRect l="10802" r="3931" b="25990"/>
              <a:stretch/>
            </p:blipFill>
            <p:spPr>
              <a:xfrm>
                <a:off x="7766687" y="2003258"/>
                <a:ext cx="1235372" cy="661905"/>
              </a:xfrm>
              <a:prstGeom prst="rect">
                <a:avLst/>
              </a:prstGeom>
            </p:spPr>
          </p:pic>
          <p:pic>
            <p:nvPicPr>
              <p:cNvPr id="114" name="Picture 11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bwMode="ltGray">
              <a:xfrm>
                <a:off x="8502096" y="2604092"/>
                <a:ext cx="351341" cy="91700"/>
              </a:xfrm>
              <a:prstGeom prst="rect">
                <a:avLst/>
              </a:prstGeom>
            </p:spPr>
          </p:pic>
          <p:pic>
            <p:nvPicPr>
              <p:cNvPr id="115" name="Xbox"/>
              <p:cNvPicPr>
                <a:picLocks noChangeAspect="1"/>
              </p:cNvPicPr>
              <p:nvPr/>
            </p:nvPicPr>
            <p:blipFill rotWithShape="1">
              <a:blip r:embed="rId14">
                <a:extLst>
                  <a:ext uri="{28A0092B-C50C-407E-A947-70E740481C1C}">
                    <a14:useLocalDpi xmlns:a14="http://schemas.microsoft.com/office/drawing/2010/main" val="0"/>
                  </a:ext>
                </a:extLst>
              </a:blip>
              <a:srcRect/>
              <a:stretch/>
            </p:blipFill>
            <p:spPr>
              <a:xfrm>
                <a:off x="8677765" y="2616191"/>
                <a:ext cx="246987" cy="151395"/>
              </a:xfrm>
              <a:prstGeom prst="rect">
                <a:avLst/>
              </a:prstGeom>
            </p:spPr>
          </p:pic>
        </p:grpSp>
      </p:grpSp>
      <p:grpSp>
        <p:nvGrpSpPr>
          <p:cNvPr id="116" name="Surface Hub"/>
          <p:cNvGrpSpPr/>
          <p:nvPr/>
        </p:nvGrpSpPr>
        <p:grpSpPr>
          <a:xfrm>
            <a:off x="10404413" y="2713556"/>
            <a:ext cx="1870482" cy="1163911"/>
            <a:chOff x="3640580" y="1428515"/>
            <a:chExt cx="1512176" cy="940951"/>
          </a:xfrm>
        </p:grpSpPr>
        <p:sp>
          <p:nvSpPr>
            <p:cNvPr id="117" name="Oval 116"/>
            <p:cNvSpPr/>
            <p:nvPr/>
          </p:nvSpPr>
          <p:spPr bwMode="auto">
            <a:xfrm>
              <a:off x="3640580" y="1862835"/>
              <a:ext cx="1512176" cy="506631"/>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4297" rIns="0" bIns="0" numCol="1" spcCol="0" rtlCol="0" fromWordArt="0" anchor="b" anchorCtr="0" forceAA="0" compatLnSpc="1">
              <a:prstTxWarp prst="textNoShape">
                <a:avLst/>
              </a:prstTxWarp>
              <a:noAutofit/>
            </a:bodyPr>
            <a:lstStyle/>
            <a:p>
              <a:pPr algn="ctr" defTabSz="1267566"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Semibold" panose="020B0702040204020203" pitchFamily="34" charset="0"/>
                </a:rPr>
                <a:t>Surface Hub</a:t>
              </a:r>
            </a:p>
          </p:txBody>
        </p:sp>
        <p:pic>
          <p:nvPicPr>
            <p:cNvPr id="118" name="Picture 2" descr="https://compass-ssl.surface.com/assets/3e/22/3e22a8d7-25bd-473d-815a-f49e27c515cb.png#desktop-engagingmeetings-new.png"/>
            <p:cNvPicPr>
              <a:picLocks noChangeAspect="1" noChangeArrowheads="1"/>
            </p:cNvPicPr>
            <p:nvPr/>
          </p:nvPicPr>
          <p:blipFill rotWithShape="1">
            <a:blip r:embed="rId15">
              <a:extLst>
                <a:ext uri="{28A0092B-C50C-407E-A947-70E740481C1C}">
                  <a14:useLocalDpi xmlns:a14="http://schemas.microsoft.com/office/drawing/2010/main" val="0"/>
                </a:ext>
              </a:extLst>
            </a:blip>
            <a:srcRect t="11376"/>
            <a:stretch/>
          </p:blipFill>
          <p:spPr bwMode="auto">
            <a:xfrm>
              <a:off x="3784126" y="1428515"/>
              <a:ext cx="1244722" cy="6987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 name="Mobile"/>
          <p:cNvGrpSpPr/>
          <p:nvPr/>
        </p:nvGrpSpPr>
        <p:grpSpPr>
          <a:xfrm>
            <a:off x="3019744" y="2513116"/>
            <a:ext cx="1865480" cy="897497"/>
            <a:chOff x="2215390" y="1852418"/>
            <a:chExt cx="1508136" cy="725576"/>
          </a:xfrm>
        </p:grpSpPr>
        <p:sp>
          <p:nvSpPr>
            <p:cNvPr id="120" name="Oval 119"/>
            <p:cNvSpPr/>
            <p:nvPr/>
          </p:nvSpPr>
          <p:spPr bwMode="auto">
            <a:xfrm>
              <a:off x="2215390" y="2031998"/>
              <a:ext cx="1508136" cy="545996"/>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4297" rIns="0" bIns="0" numCol="1" spcCol="0" rtlCol="0" fromWordArt="0" anchor="b" anchorCtr="0" forceAA="0" compatLnSpc="1">
              <a:prstTxWarp prst="textNoShape">
                <a:avLst/>
              </a:prstTxWarp>
              <a:noAutofit/>
            </a:bodyPr>
            <a:lstStyle/>
            <a:p>
              <a:pPr algn="ctr" defTabSz="1267566"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Semibold" panose="020B0702040204020203" pitchFamily="34" charset="0"/>
                </a:rPr>
                <a:t>Mobile</a:t>
              </a:r>
            </a:p>
          </p:txBody>
        </p:sp>
        <p:grpSp>
          <p:nvGrpSpPr>
            <p:cNvPr id="121" name="Group 120"/>
            <p:cNvGrpSpPr/>
            <p:nvPr/>
          </p:nvGrpSpPr>
          <p:grpSpPr>
            <a:xfrm>
              <a:off x="2364417" y="1852418"/>
              <a:ext cx="1315282" cy="529185"/>
              <a:chOff x="2735582" y="1816942"/>
              <a:chExt cx="1315282" cy="529185"/>
            </a:xfrm>
          </p:grpSpPr>
          <p:pic>
            <p:nvPicPr>
              <p:cNvPr id="122" name="2-in-1"/>
              <p:cNvPicPr>
                <a:picLocks noChangeAspect="1"/>
              </p:cNvPicPr>
              <p:nvPr/>
            </p:nvPicPr>
            <p:blipFill rotWithShape="1">
              <a:blip r:embed="rId16" cstate="print">
                <a:extLst>
                  <a:ext uri="{28A0092B-C50C-407E-A947-70E740481C1C}">
                    <a14:useLocalDpi xmlns:a14="http://schemas.microsoft.com/office/drawing/2010/main" val="0"/>
                  </a:ext>
                </a:extLst>
              </a:blip>
              <a:srcRect/>
              <a:stretch/>
            </p:blipFill>
            <p:spPr>
              <a:xfrm>
                <a:off x="2914948" y="1816942"/>
                <a:ext cx="872345" cy="526533"/>
              </a:xfrm>
              <a:prstGeom prst="rect">
                <a:avLst/>
              </a:prstGeom>
            </p:spPr>
          </p:pic>
          <p:pic>
            <p:nvPicPr>
              <p:cNvPr id="123" name="Small Tablet"/>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452157" y="1875768"/>
                <a:ext cx="598707" cy="470359"/>
              </a:xfrm>
              <a:prstGeom prst="rect">
                <a:avLst/>
              </a:prstGeom>
            </p:spPr>
          </p:pic>
          <p:grpSp>
            <p:nvGrpSpPr>
              <p:cNvPr id="124" name="Group 123"/>
              <p:cNvGrpSpPr/>
              <p:nvPr/>
            </p:nvGrpSpPr>
            <p:grpSpPr>
              <a:xfrm>
                <a:off x="2735582" y="1943038"/>
                <a:ext cx="396513" cy="386145"/>
                <a:chOff x="2733414" y="1895696"/>
                <a:chExt cx="487607" cy="474858"/>
              </a:xfrm>
            </p:grpSpPr>
            <p:pic>
              <p:nvPicPr>
                <p:cNvPr id="125" name="Phablet"/>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733414" y="1895696"/>
                  <a:ext cx="432297" cy="423663"/>
                </a:xfrm>
                <a:prstGeom prst="rect">
                  <a:avLst/>
                </a:prstGeom>
              </p:spPr>
            </p:pic>
            <p:pic>
              <p:nvPicPr>
                <p:cNvPr id="126" name="Phone"/>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889286" y="2045444"/>
                  <a:ext cx="331735" cy="325110"/>
                </a:xfrm>
                <a:prstGeom prst="rect">
                  <a:avLst/>
                </a:prstGeom>
              </p:spPr>
            </p:pic>
          </p:grpSp>
        </p:grpSp>
      </p:grpSp>
      <p:grpSp>
        <p:nvGrpSpPr>
          <p:cNvPr id="127" name="Devices"/>
          <p:cNvGrpSpPr/>
          <p:nvPr/>
        </p:nvGrpSpPr>
        <p:grpSpPr>
          <a:xfrm>
            <a:off x="1534789" y="3122470"/>
            <a:ext cx="1868531" cy="755013"/>
            <a:chOff x="1130940" y="2287005"/>
            <a:chExt cx="1510601" cy="610381"/>
          </a:xfrm>
        </p:grpSpPr>
        <p:sp>
          <p:nvSpPr>
            <p:cNvPr id="128" name="Oval 127"/>
            <p:cNvSpPr/>
            <p:nvPr/>
          </p:nvSpPr>
          <p:spPr bwMode="auto">
            <a:xfrm>
              <a:off x="1130940" y="2391195"/>
              <a:ext cx="1510601" cy="506191"/>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4297" rIns="0" bIns="0" numCol="1" spcCol="0" rtlCol="0" fromWordArt="0" anchor="b" anchorCtr="0" forceAA="0" compatLnSpc="1">
              <a:prstTxWarp prst="textNoShape">
                <a:avLst/>
              </a:prstTxWarp>
              <a:noAutofit/>
            </a:bodyPr>
            <a:lstStyle/>
            <a:p>
              <a:pPr algn="ctr" defTabSz="1267566" fontAlgn="base">
                <a:lnSpc>
                  <a:spcPct val="90000"/>
                </a:lnSpc>
                <a:spcBef>
                  <a:spcPct val="0"/>
                </a:spcBef>
                <a:spcAft>
                  <a:spcPct val="0"/>
                </a:spcAft>
                <a:defRPr/>
              </a:pPr>
              <a:r>
                <a:rPr lang="en-US" sz="1600" dirty="0">
                  <a:gradFill>
                    <a:gsLst>
                      <a:gs pos="0">
                        <a:srgbClr val="FFFFFF"/>
                      </a:gs>
                      <a:gs pos="100000">
                        <a:srgbClr val="FFFFFF"/>
                      </a:gs>
                    </a:gsLst>
                    <a:lin ang="5400000" scaled="0"/>
                  </a:gradFill>
                  <a:ea typeface="Segoe UI" pitchFamily="34" charset="0"/>
                  <a:cs typeface="Segoe UI Semibold" panose="020B0702040204020203" pitchFamily="34" charset="0"/>
                </a:rPr>
                <a:t>Devices +IoT</a:t>
              </a:r>
            </a:p>
          </p:txBody>
        </p:sp>
        <p:grpSp>
          <p:nvGrpSpPr>
            <p:cNvPr id="129" name="Group 128"/>
            <p:cNvGrpSpPr/>
            <p:nvPr/>
          </p:nvGrpSpPr>
          <p:grpSpPr>
            <a:xfrm>
              <a:off x="1498148" y="2287005"/>
              <a:ext cx="758694" cy="370332"/>
              <a:chOff x="1509697" y="2312976"/>
              <a:chExt cx="758694" cy="370332"/>
            </a:xfrm>
          </p:grpSpPr>
          <p:pic>
            <p:nvPicPr>
              <p:cNvPr id="130" name="IoT"/>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509697" y="2340864"/>
                <a:ext cx="378950" cy="274863"/>
              </a:xfrm>
              <a:prstGeom prst="rect">
                <a:avLst/>
              </a:prstGeom>
            </p:spPr>
          </p:pic>
          <p:pic>
            <p:nvPicPr>
              <p:cNvPr id="131" name="IoT"/>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889442" y="2312976"/>
                <a:ext cx="378949" cy="274864"/>
              </a:xfrm>
              <a:prstGeom prst="rect">
                <a:avLst/>
              </a:prstGeom>
            </p:spPr>
          </p:pic>
          <p:pic>
            <p:nvPicPr>
              <p:cNvPr id="132" name="Picture 131"/>
              <p:cNvPicPr>
                <a:picLocks noChangeAspect="1"/>
              </p:cNvPicPr>
              <p:nvPr/>
            </p:nvPicPr>
            <p:blipFill>
              <a:blip r:embed="rId21"/>
              <a:stretch>
                <a:fillRect/>
              </a:stretch>
            </p:blipFill>
            <p:spPr>
              <a:xfrm>
                <a:off x="1707793" y="2407353"/>
                <a:ext cx="411595" cy="275955"/>
              </a:xfrm>
              <a:prstGeom prst="rect">
                <a:avLst/>
              </a:prstGeom>
            </p:spPr>
          </p:pic>
        </p:grpSp>
      </p:grpSp>
      <p:grpSp>
        <p:nvGrpSpPr>
          <p:cNvPr id="133" name="Desktop"/>
          <p:cNvGrpSpPr/>
          <p:nvPr/>
        </p:nvGrpSpPr>
        <p:grpSpPr>
          <a:xfrm>
            <a:off x="4969398" y="2103052"/>
            <a:ext cx="1864457" cy="1082474"/>
            <a:chOff x="5155761" y="1530344"/>
            <a:chExt cx="1507307" cy="875119"/>
          </a:xfrm>
        </p:grpSpPr>
        <p:sp>
          <p:nvSpPr>
            <p:cNvPr id="134" name="Oval 133"/>
            <p:cNvSpPr/>
            <p:nvPr/>
          </p:nvSpPr>
          <p:spPr bwMode="auto">
            <a:xfrm>
              <a:off x="5155761" y="1862832"/>
              <a:ext cx="1507307" cy="542631"/>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4297" rIns="0" bIns="0" numCol="1" spcCol="0" rtlCol="0" fromWordArt="0" anchor="b" anchorCtr="0" forceAA="0" compatLnSpc="1">
              <a:prstTxWarp prst="textNoShape">
                <a:avLst/>
              </a:prstTxWarp>
              <a:noAutofit/>
            </a:bodyPr>
            <a:lstStyle/>
            <a:p>
              <a:pPr algn="ctr" defTabSz="1267566"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Semibold" panose="020B0702040204020203" pitchFamily="34" charset="0"/>
                </a:rPr>
                <a:t>PC</a:t>
              </a:r>
            </a:p>
          </p:txBody>
        </p:sp>
        <p:grpSp>
          <p:nvGrpSpPr>
            <p:cNvPr id="135" name="Group 134"/>
            <p:cNvGrpSpPr/>
            <p:nvPr/>
          </p:nvGrpSpPr>
          <p:grpSpPr>
            <a:xfrm>
              <a:off x="5298392" y="1530344"/>
              <a:ext cx="1278677" cy="726073"/>
              <a:chOff x="4538410" y="1456930"/>
              <a:chExt cx="1278677" cy="726073"/>
            </a:xfrm>
          </p:grpSpPr>
          <p:pic>
            <p:nvPicPr>
              <p:cNvPr id="136" name="Desktop"/>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565527" y="1456930"/>
                <a:ext cx="980237" cy="562600"/>
              </a:xfrm>
              <a:prstGeom prst="rect">
                <a:avLst/>
              </a:prstGeom>
            </p:spPr>
          </p:pic>
          <p:pic>
            <p:nvPicPr>
              <p:cNvPr id="137" name="2-in-1"/>
              <p:cNvPicPr>
                <a:picLocks noChangeAspect="1"/>
              </p:cNvPicPr>
              <p:nvPr/>
            </p:nvPicPr>
            <p:blipFill rotWithShape="1">
              <a:blip r:embed="rId23" cstate="print">
                <a:extLst>
                  <a:ext uri="{28A0092B-C50C-407E-A947-70E740481C1C}">
                    <a14:useLocalDpi xmlns:a14="http://schemas.microsoft.com/office/drawing/2010/main" val="0"/>
                  </a:ext>
                </a:extLst>
              </a:blip>
              <a:srcRect/>
              <a:stretch/>
            </p:blipFill>
            <p:spPr>
              <a:xfrm>
                <a:off x="5017491" y="1700384"/>
                <a:ext cx="799596" cy="482619"/>
              </a:xfrm>
              <a:prstGeom prst="rect">
                <a:avLst/>
              </a:prstGeom>
            </p:spPr>
          </p:pic>
          <p:pic>
            <p:nvPicPr>
              <p:cNvPr id="138" name="Laptop"/>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538410" y="1714822"/>
                <a:ext cx="623613" cy="375988"/>
              </a:xfrm>
              <a:prstGeom prst="rect">
                <a:avLst/>
              </a:prstGeom>
            </p:spPr>
          </p:pic>
        </p:grpSp>
      </p:grpSp>
    </p:spTree>
    <p:extLst>
      <p:ext uri="{BB962C8B-B14F-4D97-AF65-F5344CB8AC3E}">
        <p14:creationId xmlns:p14="http://schemas.microsoft.com/office/powerpoint/2010/main" val="36044251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Horizontal)">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7"/>
                                        </p:tgtEl>
                                        <p:attrNameLst>
                                          <p:attrName>style.visibility</p:attrName>
                                        </p:attrNameLst>
                                      </p:cBhvr>
                                      <p:to>
                                        <p:strVal val="visible"/>
                                      </p:to>
                                    </p:set>
                                    <p:animEffect transition="in" filter="fade">
                                      <p:cBhvr>
                                        <p:cTn id="11" dur="200"/>
                                        <p:tgtEl>
                                          <p:spTgt spid="127"/>
                                        </p:tgtEl>
                                      </p:cBhvr>
                                    </p:animEffect>
                                  </p:childTnLst>
                                </p:cTn>
                              </p:par>
                              <p:par>
                                <p:cTn id="12" presetID="10" presetClass="entr" presetSubtype="0" fill="hold" nodeType="withEffect">
                                  <p:stCondLst>
                                    <p:cond delay="500"/>
                                  </p:stCondLst>
                                  <p:childTnLst>
                                    <p:set>
                                      <p:cBhvr>
                                        <p:cTn id="13" dur="1" fill="hold">
                                          <p:stCondLst>
                                            <p:cond delay="0"/>
                                          </p:stCondLst>
                                        </p:cTn>
                                        <p:tgtEl>
                                          <p:spTgt spid="119"/>
                                        </p:tgtEl>
                                        <p:attrNameLst>
                                          <p:attrName>style.visibility</p:attrName>
                                        </p:attrNameLst>
                                      </p:cBhvr>
                                      <p:to>
                                        <p:strVal val="visible"/>
                                      </p:to>
                                    </p:set>
                                    <p:animEffect transition="in" filter="fade">
                                      <p:cBhvr>
                                        <p:cTn id="14" dur="200"/>
                                        <p:tgtEl>
                                          <p:spTgt spid="119"/>
                                        </p:tgtEl>
                                      </p:cBhvr>
                                    </p:animEffect>
                                  </p:childTnLst>
                                </p:cTn>
                              </p:par>
                              <p:par>
                                <p:cTn id="15" presetID="10" presetClass="entr" presetSubtype="0" fill="hold" nodeType="withEffect">
                                  <p:stCondLst>
                                    <p:cond delay="1000"/>
                                  </p:stCondLst>
                                  <p:childTnLst>
                                    <p:set>
                                      <p:cBhvr>
                                        <p:cTn id="16" dur="1" fill="hold">
                                          <p:stCondLst>
                                            <p:cond delay="0"/>
                                          </p:stCondLst>
                                        </p:cTn>
                                        <p:tgtEl>
                                          <p:spTgt spid="133"/>
                                        </p:tgtEl>
                                        <p:attrNameLst>
                                          <p:attrName>style.visibility</p:attrName>
                                        </p:attrNameLst>
                                      </p:cBhvr>
                                      <p:to>
                                        <p:strVal val="visible"/>
                                      </p:to>
                                    </p:set>
                                    <p:animEffect transition="in" filter="fade">
                                      <p:cBhvr>
                                        <p:cTn id="17" dur="200"/>
                                        <p:tgtEl>
                                          <p:spTgt spid="133"/>
                                        </p:tgtEl>
                                      </p:cBhvr>
                                    </p:animEffect>
                                  </p:childTnLst>
                                </p:cTn>
                              </p:par>
                              <p:par>
                                <p:cTn id="18" presetID="10" presetClass="entr" presetSubtype="0" fill="hold" nodeType="withEffect">
                                  <p:stCondLst>
                                    <p:cond delay="150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200"/>
                                        <p:tgtEl>
                                          <p:spTgt spid="90"/>
                                        </p:tgtEl>
                                      </p:cBhvr>
                                    </p:animEffect>
                                  </p:childTnLst>
                                </p:cTn>
                              </p:par>
                              <p:par>
                                <p:cTn id="21" presetID="10" presetClass="entr" presetSubtype="0" fill="hold" nodeType="withEffect">
                                  <p:stCondLst>
                                    <p:cond delay="2000"/>
                                  </p:stCondLst>
                                  <p:childTnLst>
                                    <p:set>
                                      <p:cBhvr>
                                        <p:cTn id="22" dur="1" fill="hold">
                                          <p:stCondLst>
                                            <p:cond delay="0"/>
                                          </p:stCondLst>
                                        </p:cTn>
                                        <p:tgtEl>
                                          <p:spTgt spid="99"/>
                                        </p:tgtEl>
                                        <p:attrNameLst>
                                          <p:attrName>style.visibility</p:attrName>
                                        </p:attrNameLst>
                                      </p:cBhvr>
                                      <p:to>
                                        <p:strVal val="visible"/>
                                      </p:to>
                                    </p:set>
                                    <p:animEffect transition="in" filter="fade">
                                      <p:cBhvr>
                                        <p:cTn id="23" dur="200"/>
                                        <p:tgtEl>
                                          <p:spTgt spid="99"/>
                                        </p:tgtEl>
                                      </p:cBhvr>
                                    </p:animEffect>
                                  </p:childTnLst>
                                </p:cTn>
                              </p:par>
                              <p:par>
                                <p:cTn id="24" presetID="10" presetClass="entr" presetSubtype="0" fill="hold" nodeType="withEffect">
                                  <p:stCondLst>
                                    <p:cond delay="2500"/>
                                  </p:stCondLst>
                                  <p:childTnLst>
                                    <p:set>
                                      <p:cBhvr>
                                        <p:cTn id="25" dur="1" fill="hold">
                                          <p:stCondLst>
                                            <p:cond delay="0"/>
                                          </p:stCondLst>
                                        </p:cTn>
                                        <p:tgtEl>
                                          <p:spTgt spid="116"/>
                                        </p:tgtEl>
                                        <p:attrNameLst>
                                          <p:attrName>style.visibility</p:attrName>
                                        </p:attrNameLst>
                                      </p:cBhvr>
                                      <p:to>
                                        <p:strVal val="visible"/>
                                      </p:to>
                                    </p:set>
                                    <p:animEffect transition="in" filter="fade">
                                      <p:cBhvr>
                                        <p:cTn id="26" dur="200"/>
                                        <p:tgtEl>
                                          <p:spTgt spid="1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
                                        <p:tgtEl>
                                          <p:spTgt spid="8"/>
                                        </p:tgtEl>
                                      </p:cBhvr>
                                    </p:animEffect>
                                  </p:childTnLst>
                                </p:cTn>
                              </p:par>
                              <p:par>
                                <p:cTn id="32" presetID="42" presetClass="path" presetSubtype="0" accel="50000" decel="50000" fill="hold" grpId="0" nodeType="withEffect">
                                  <p:stCondLst>
                                    <p:cond delay="0"/>
                                  </p:stCondLst>
                                  <p:childTnLst>
                                    <p:animMotion origin="layout" path="M 1.38889E-6 3.82716E-6 L 1.38889E-6 0.19444 " pathEditMode="relative" rAng="0" ptsTypes="AA">
                                      <p:cBhvr>
                                        <p:cTn id="33" dur="1000" fill="hold"/>
                                        <p:tgtEl>
                                          <p:spTgt spid="8"/>
                                        </p:tgtEl>
                                        <p:attrNameLst>
                                          <p:attrName>ppt_x</p:attrName>
                                          <p:attrName>ppt_y</p:attrName>
                                        </p:attrNameLst>
                                      </p:cBhvr>
                                      <p:rCtr x="0" y="9722"/>
                                    </p:animMotion>
                                  </p:childTnLst>
                                </p:cTn>
                              </p:par>
                              <p:par>
                                <p:cTn id="34" presetID="22" presetClass="entr" presetSubtype="1"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up)">
                                      <p:cBhvr>
                                        <p:cTn id="36" dur="1000"/>
                                        <p:tgtEl>
                                          <p:spTgt spid="7"/>
                                        </p:tgtEl>
                                      </p:cBhvr>
                                    </p:animEffect>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112"/>
                                        </p:tgtEl>
                                        <p:attrNameLst>
                                          <p:attrName>style.visibility</p:attrName>
                                        </p:attrNameLst>
                                      </p:cBhvr>
                                      <p:to>
                                        <p:strVal val="visible"/>
                                      </p:to>
                                    </p:set>
                                    <p:animEffect transition="in" filter="fade">
                                      <p:cBhvr>
                                        <p:cTn id="40" dur="500"/>
                                        <p:tgtEl>
                                          <p:spTgt spid="112"/>
                                        </p:tgtEl>
                                      </p:cBhvr>
                                    </p:animEffect>
                                  </p:childTnLst>
                                </p:cTn>
                              </p:par>
                            </p:childTnLst>
                          </p:cTn>
                        </p:par>
                        <p:par>
                          <p:cTn id="41" fill="hold">
                            <p:stCondLst>
                              <p:cond delay="1500"/>
                            </p:stCondLst>
                            <p:childTnLst>
                              <p:par>
                                <p:cTn id="42" presetID="10" presetClass="entr" presetSubtype="0" fill="hold" nodeType="afterEffect">
                                  <p:stCondLst>
                                    <p:cond delay="0"/>
                                  </p:stCondLst>
                                  <p:childTnLst>
                                    <p:set>
                                      <p:cBhvr>
                                        <p:cTn id="43" dur="1" fill="hold">
                                          <p:stCondLst>
                                            <p:cond delay="0"/>
                                          </p:stCondLst>
                                        </p:cTn>
                                        <p:tgtEl>
                                          <p:spTgt spid="109"/>
                                        </p:tgtEl>
                                        <p:attrNameLst>
                                          <p:attrName>style.visibility</p:attrName>
                                        </p:attrNameLst>
                                      </p:cBhvr>
                                      <p:to>
                                        <p:strVal val="visible"/>
                                      </p:to>
                                    </p:set>
                                    <p:animEffect transition="in" filter="fade">
                                      <p:cBhvr>
                                        <p:cTn id="44" dur="500"/>
                                        <p:tgtEl>
                                          <p:spTgt spid="109"/>
                                        </p:tgtEl>
                                      </p:cBhvr>
                                    </p:animEffect>
                                  </p:childTnLst>
                                </p:cTn>
                              </p:par>
                            </p:childTnLst>
                          </p:cTn>
                        </p:par>
                        <p:par>
                          <p:cTn id="45" fill="hold">
                            <p:stCondLst>
                              <p:cond delay="2000"/>
                            </p:stCondLst>
                            <p:childTnLst>
                              <p:par>
                                <p:cTn id="46" presetID="10" presetClass="entr" presetSubtype="0" fill="hold" nodeType="after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childTnLst>
                          </p:cTn>
                        </p:par>
                        <p:par>
                          <p:cTn id="49" fill="hold">
                            <p:stCondLst>
                              <p:cond delay="2500"/>
                            </p:stCondLst>
                            <p:childTnLst>
                              <p:par>
                                <p:cTn id="50" presetID="10" presetClass="entr" presetSubtype="0" fill="hold" nodeType="after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childTnLst>
                          </p:cTn>
                        </p:par>
                        <p:par>
                          <p:cTn id="53" fill="hold">
                            <p:stCondLst>
                              <p:cond delay="3000"/>
                            </p:stCondLst>
                            <p:childTnLst>
                              <p:par>
                                <p:cTn id="54" presetID="10" presetClass="entr" presetSubtype="0" fill="hold" nodeType="after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fade">
                                      <p:cBhvr>
                                        <p:cTn id="56"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8" grpId="1"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139554" y="1668482"/>
            <a:ext cx="3022283" cy="3108960"/>
          </a:xfrm>
          <a:prstGeom prst="rect">
            <a:avLst/>
          </a:prstGeom>
          <a:solidFill>
            <a:schemeClr val="accent5"/>
          </a:solidFill>
        </p:spPr>
        <p:txBody>
          <a:bodyPr wrap="square" lIns="146304" tIns="91440" rIns="146304" bIns="91440" rtlCol="0">
            <a:noAutofit/>
          </a:bodyPr>
          <a:lstStyle/>
          <a:p>
            <a:pPr algn="ctr">
              <a:lnSpc>
                <a:spcPct val="90000"/>
              </a:lnSpc>
              <a:spcBef>
                <a:spcPts val="600"/>
              </a:spcBef>
            </a:pPr>
            <a:r>
              <a:rPr lang="en-US" sz="2400" dirty="0">
                <a:gradFill>
                  <a:gsLst>
                    <a:gs pos="5310">
                      <a:schemeClr val="bg1"/>
                    </a:gs>
                    <a:gs pos="39000">
                      <a:schemeClr val="bg1"/>
                    </a:gs>
                  </a:gsLst>
                  <a:lin ang="5400000" scaled="0"/>
                </a:gradFill>
                <a:latin typeface="Segoe UI Semibold" panose="020B0702040204020203" pitchFamily="34" charset="0"/>
                <a:cs typeface="Segoe UI Semibold" panose="020B0702040204020203" pitchFamily="34" charset="0"/>
              </a:rPr>
              <a:t>Windows</a:t>
            </a:r>
            <a:br>
              <a:rPr lang="en-US" sz="2400" dirty="0">
                <a:gradFill>
                  <a:gsLst>
                    <a:gs pos="5310">
                      <a:schemeClr val="bg1"/>
                    </a:gs>
                    <a:gs pos="39000">
                      <a:schemeClr val="bg1"/>
                    </a:gs>
                  </a:gsLst>
                  <a:lin ang="5400000" scaled="0"/>
                </a:gradFill>
                <a:latin typeface="Segoe UI Semibold" panose="020B0702040204020203" pitchFamily="34" charset="0"/>
                <a:cs typeface="Segoe UI Semibold" panose="020B0702040204020203" pitchFamily="34" charset="0"/>
              </a:rPr>
            </a:br>
            <a:r>
              <a:rPr lang="en-US" sz="2400" dirty="0">
                <a:gradFill>
                  <a:gsLst>
                    <a:gs pos="5310">
                      <a:schemeClr val="bg1"/>
                    </a:gs>
                    <a:gs pos="39000">
                      <a:schemeClr val="bg1"/>
                    </a:gs>
                  </a:gsLst>
                  <a:lin ang="5400000" scaled="0"/>
                </a:gradFill>
                <a:latin typeface="Segoe UI Semibold" panose="020B0702040204020203" pitchFamily="34" charset="0"/>
                <a:cs typeface="Segoe UI Semibold" panose="020B0702040204020203" pitchFamily="34" charset="0"/>
              </a:rPr>
              <a:t>for…</a:t>
            </a:r>
          </a:p>
          <a:p>
            <a:pPr algn="ctr">
              <a:lnSpc>
                <a:spcPct val="90000"/>
              </a:lnSpc>
              <a:spcBef>
                <a:spcPts val="900"/>
              </a:spcBef>
            </a:pPr>
            <a:r>
              <a:rPr lang="en-US" sz="1600" dirty="0">
                <a:gradFill>
                  <a:gsLst>
                    <a:gs pos="5310">
                      <a:schemeClr val="bg1"/>
                    </a:gs>
                    <a:gs pos="39000">
                      <a:schemeClr val="bg1"/>
                    </a:gs>
                  </a:gsLst>
                  <a:lin ang="5400000" scaled="0"/>
                </a:gradFill>
              </a:rPr>
              <a:t>Form factor-appropriate </a:t>
            </a:r>
            <a:br>
              <a:rPr lang="en-US" sz="1600" dirty="0">
                <a:gradFill>
                  <a:gsLst>
                    <a:gs pos="5310">
                      <a:schemeClr val="bg1"/>
                    </a:gs>
                    <a:gs pos="39000">
                      <a:schemeClr val="bg1"/>
                    </a:gs>
                  </a:gsLst>
                  <a:lin ang="5400000" scaled="0"/>
                </a:gradFill>
              </a:rPr>
            </a:br>
            <a:r>
              <a:rPr lang="en-US" sz="1600" dirty="0">
                <a:gradFill>
                  <a:gsLst>
                    <a:gs pos="5310">
                      <a:schemeClr val="bg1"/>
                    </a:gs>
                    <a:gs pos="39000">
                      <a:schemeClr val="bg1"/>
                    </a:gs>
                  </a:gsLst>
                  <a:lin ang="5400000" scaled="0"/>
                </a:gradFill>
              </a:rPr>
              <a:t>shell experience</a:t>
            </a:r>
          </a:p>
          <a:p>
            <a:pPr algn="ctr">
              <a:lnSpc>
                <a:spcPct val="90000"/>
              </a:lnSpc>
              <a:spcBef>
                <a:spcPts val="600"/>
              </a:spcBef>
            </a:pPr>
            <a:r>
              <a:rPr lang="en-US" sz="1600" dirty="0">
                <a:gradFill>
                  <a:gsLst>
                    <a:gs pos="5310">
                      <a:schemeClr val="bg1"/>
                    </a:gs>
                    <a:gs pos="39000">
                      <a:schemeClr val="bg1"/>
                    </a:gs>
                  </a:gsLst>
                  <a:lin ang="5400000" scaled="0"/>
                </a:gradFill>
              </a:rPr>
              <a:t>Device-specific </a:t>
            </a:r>
            <a:br>
              <a:rPr lang="en-US" sz="1600" dirty="0">
                <a:gradFill>
                  <a:gsLst>
                    <a:gs pos="5310">
                      <a:schemeClr val="bg1"/>
                    </a:gs>
                    <a:gs pos="39000">
                      <a:schemeClr val="bg1"/>
                    </a:gs>
                  </a:gsLst>
                  <a:lin ang="5400000" scaled="0"/>
                </a:gradFill>
              </a:rPr>
            </a:br>
            <a:r>
              <a:rPr lang="en-US" sz="1600" dirty="0">
                <a:gradFill>
                  <a:gsLst>
                    <a:gs pos="5310">
                      <a:schemeClr val="bg1"/>
                    </a:gs>
                    <a:gs pos="39000">
                      <a:schemeClr val="bg1"/>
                    </a:gs>
                  </a:gsLst>
                  <a:lin ang="5400000" scaled="0"/>
                </a:gradFill>
              </a:rPr>
              <a:t>scenario support</a:t>
            </a:r>
          </a:p>
          <a:p>
            <a:pPr algn="ctr">
              <a:lnSpc>
                <a:spcPct val="90000"/>
              </a:lnSpc>
              <a:spcBef>
                <a:spcPts val="600"/>
              </a:spcBef>
            </a:pPr>
            <a:endParaRPr lang="en-US" sz="2400" dirty="0">
              <a:gradFill>
                <a:gsLst>
                  <a:gs pos="5310">
                    <a:schemeClr val="bg1"/>
                  </a:gs>
                  <a:gs pos="39000">
                    <a:schemeClr val="bg1"/>
                  </a:gs>
                </a:gsLst>
                <a:lin ang="5400000" scaled="0"/>
              </a:gradFill>
            </a:endParaRPr>
          </a:p>
        </p:txBody>
      </p:sp>
      <p:grpSp>
        <p:nvGrpSpPr>
          <p:cNvPr id="13" name="Group 12"/>
          <p:cNvGrpSpPr/>
          <p:nvPr/>
        </p:nvGrpSpPr>
        <p:grpSpPr>
          <a:xfrm>
            <a:off x="238972" y="1668483"/>
            <a:ext cx="2926080" cy="3108960"/>
            <a:chOff x="238972" y="1668483"/>
            <a:chExt cx="2926080" cy="3108960"/>
          </a:xfrm>
        </p:grpSpPr>
        <p:sp>
          <p:nvSpPr>
            <p:cNvPr id="3" name="TextBox 2"/>
            <p:cNvSpPr txBox="1"/>
            <p:nvPr/>
          </p:nvSpPr>
          <p:spPr>
            <a:xfrm>
              <a:off x="238972" y="1668483"/>
              <a:ext cx="2926080" cy="3108960"/>
            </a:xfrm>
            <a:prstGeom prst="rect">
              <a:avLst/>
            </a:prstGeom>
            <a:solidFill>
              <a:schemeClr val="accent6"/>
            </a:solidFill>
          </p:spPr>
          <p:txBody>
            <a:bodyPr wrap="square" lIns="146304" tIns="91440" rIns="146304" bIns="91440" rtlCol="0">
              <a:noAutofit/>
            </a:bodyPr>
            <a:lstStyle/>
            <a:p>
              <a:pPr algn="ctr">
                <a:lnSpc>
                  <a:spcPct val="90000"/>
                </a:lnSpc>
                <a:spcBef>
                  <a:spcPts val="600"/>
                </a:spcBef>
              </a:pPr>
              <a:r>
                <a:rPr lang="en-US" sz="2400" dirty="0">
                  <a:latin typeface="Segoe UI Semibold" panose="020B0702040204020203" pitchFamily="34" charset="0"/>
                  <a:cs typeface="Segoe UI Semibold" panose="020B0702040204020203" pitchFamily="34" charset="0"/>
                </a:rPr>
                <a:t>Windows</a:t>
              </a:r>
              <a:br>
                <a:rPr lang="en-US" sz="2400" dirty="0">
                  <a:latin typeface="Segoe UI Semibold" panose="020B0702040204020203" pitchFamily="34" charset="0"/>
                  <a:cs typeface="Segoe UI Semibold" panose="020B0702040204020203" pitchFamily="34" charset="0"/>
                </a:rPr>
              </a:br>
              <a:r>
                <a:rPr lang="en-US" sz="2400" dirty="0">
                  <a:latin typeface="Segoe UI Semibold" panose="020B0702040204020203" pitchFamily="34" charset="0"/>
                  <a:cs typeface="Segoe UI Semibold" panose="020B0702040204020203" pitchFamily="34" charset="0"/>
                </a:rPr>
                <a:t>for PCs</a:t>
              </a:r>
            </a:p>
            <a:p>
              <a:pPr algn="ctr">
                <a:lnSpc>
                  <a:spcPct val="90000"/>
                </a:lnSpc>
                <a:spcBef>
                  <a:spcPts val="900"/>
                </a:spcBef>
              </a:pPr>
              <a:r>
                <a:rPr lang="en-US" sz="1600" dirty="0"/>
                <a:t>Familiar desktop shell</a:t>
              </a:r>
            </a:p>
            <a:p>
              <a:pPr algn="ctr">
                <a:lnSpc>
                  <a:spcPct val="90000"/>
                </a:lnSpc>
                <a:spcBef>
                  <a:spcPts val="600"/>
                </a:spcBef>
              </a:pPr>
              <a:r>
                <a:rPr lang="en-US" sz="1600" dirty="0"/>
                <a:t>Broad hardware ecosystem</a:t>
              </a:r>
            </a:p>
            <a:p>
              <a:pPr algn="ctr">
                <a:lnSpc>
                  <a:spcPct val="90000"/>
                </a:lnSpc>
                <a:spcBef>
                  <a:spcPts val="600"/>
                </a:spcBef>
              </a:pPr>
              <a:r>
                <a:rPr lang="en-US" sz="1600" dirty="0"/>
                <a:t>Windows desktop application compatibility</a:t>
              </a:r>
            </a:p>
          </p:txBody>
        </p:sp>
        <p:sp>
          <p:nvSpPr>
            <p:cNvPr id="12" name="Freeform 5"/>
            <p:cNvSpPr>
              <a:spLocks noEditPoints="1"/>
            </p:cNvSpPr>
            <p:nvPr/>
          </p:nvSpPr>
          <p:spPr bwMode="auto">
            <a:xfrm>
              <a:off x="856047" y="3705540"/>
              <a:ext cx="1691930" cy="907702"/>
            </a:xfrm>
            <a:custGeom>
              <a:avLst/>
              <a:gdLst>
                <a:gd name="T0" fmla="*/ 2186 w 2572"/>
                <a:gd name="T1" fmla="*/ 0 h 1379"/>
                <a:gd name="T2" fmla="*/ 392 w 2572"/>
                <a:gd name="T3" fmla="*/ 0 h 1379"/>
                <a:gd name="T4" fmla="*/ 328 w 2572"/>
                <a:gd name="T5" fmla="*/ 64 h 1379"/>
                <a:gd name="T6" fmla="*/ 328 w 2572"/>
                <a:gd name="T7" fmla="*/ 1166 h 1379"/>
                <a:gd name="T8" fmla="*/ 392 w 2572"/>
                <a:gd name="T9" fmla="*/ 1231 h 1379"/>
                <a:gd name="T10" fmla="*/ 2186 w 2572"/>
                <a:gd name="T11" fmla="*/ 1231 h 1379"/>
                <a:gd name="T12" fmla="*/ 2250 w 2572"/>
                <a:gd name="T13" fmla="*/ 1166 h 1379"/>
                <a:gd name="T14" fmla="*/ 2250 w 2572"/>
                <a:gd name="T15" fmla="*/ 64 h 1379"/>
                <a:gd name="T16" fmla="*/ 2186 w 2572"/>
                <a:gd name="T17" fmla="*/ 0 h 1379"/>
                <a:gd name="T18" fmla="*/ 2167 w 2572"/>
                <a:gd name="T19" fmla="*/ 1153 h 1379"/>
                <a:gd name="T20" fmla="*/ 412 w 2572"/>
                <a:gd name="T21" fmla="*/ 1153 h 1379"/>
                <a:gd name="T22" fmla="*/ 412 w 2572"/>
                <a:gd name="T23" fmla="*/ 71 h 1379"/>
                <a:gd name="T24" fmla="*/ 2167 w 2572"/>
                <a:gd name="T25" fmla="*/ 71 h 1379"/>
                <a:gd name="T26" fmla="*/ 2167 w 2572"/>
                <a:gd name="T27" fmla="*/ 1153 h 1379"/>
                <a:gd name="T28" fmla="*/ 1466 w 2572"/>
                <a:gd name="T29" fmla="*/ 1276 h 1379"/>
                <a:gd name="T30" fmla="*/ 1466 w 2572"/>
                <a:gd name="T31" fmla="*/ 1289 h 1379"/>
                <a:gd name="T32" fmla="*/ 1440 w 2572"/>
                <a:gd name="T33" fmla="*/ 1308 h 1379"/>
                <a:gd name="T34" fmla="*/ 1138 w 2572"/>
                <a:gd name="T35" fmla="*/ 1308 h 1379"/>
                <a:gd name="T36" fmla="*/ 1112 w 2572"/>
                <a:gd name="T37" fmla="*/ 1289 h 1379"/>
                <a:gd name="T38" fmla="*/ 1112 w 2572"/>
                <a:gd name="T39" fmla="*/ 1276 h 1379"/>
                <a:gd name="T40" fmla="*/ 0 w 2572"/>
                <a:gd name="T41" fmla="*/ 1276 h 1379"/>
                <a:gd name="T42" fmla="*/ 0 w 2572"/>
                <a:gd name="T43" fmla="*/ 1340 h 1379"/>
                <a:gd name="T44" fmla="*/ 84 w 2572"/>
                <a:gd name="T45" fmla="*/ 1379 h 1379"/>
                <a:gd name="T46" fmla="*/ 84 w 2572"/>
                <a:gd name="T47" fmla="*/ 1379 h 1379"/>
                <a:gd name="T48" fmla="*/ 2488 w 2572"/>
                <a:gd name="T49" fmla="*/ 1379 h 1379"/>
                <a:gd name="T50" fmla="*/ 2488 w 2572"/>
                <a:gd name="T51" fmla="*/ 1379 h 1379"/>
                <a:gd name="T52" fmla="*/ 2572 w 2572"/>
                <a:gd name="T53" fmla="*/ 1340 h 1379"/>
                <a:gd name="T54" fmla="*/ 2572 w 2572"/>
                <a:gd name="T55" fmla="*/ 1276 h 1379"/>
                <a:gd name="T56" fmla="*/ 1466 w 2572"/>
                <a:gd name="T57" fmla="*/ 1276 h 1379"/>
                <a:gd name="T58" fmla="*/ 1466 w 2572"/>
                <a:gd name="T59" fmla="*/ 127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72" h="1379">
                  <a:moveTo>
                    <a:pt x="2186" y="0"/>
                  </a:moveTo>
                  <a:cubicBezTo>
                    <a:pt x="392" y="0"/>
                    <a:pt x="392" y="0"/>
                    <a:pt x="392" y="0"/>
                  </a:cubicBezTo>
                  <a:cubicBezTo>
                    <a:pt x="360" y="0"/>
                    <a:pt x="328" y="26"/>
                    <a:pt x="328" y="64"/>
                  </a:cubicBezTo>
                  <a:cubicBezTo>
                    <a:pt x="328" y="1166"/>
                    <a:pt x="328" y="1166"/>
                    <a:pt x="328" y="1166"/>
                  </a:cubicBezTo>
                  <a:cubicBezTo>
                    <a:pt x="328" y="1205"/>
                    <a:pt x="360" y="1231"/>
                    <a:pt x="392" y="1231"/>
                  </a:cubicBezTo>
                  <a:cubicBezTo>
                    <a:pt x="2186" y="1231"/>
                    <a:pt x="2186" y="1231"/>
                    <a:pt x="2186" y="1231"/>
                  </a:cubicBezTo>
                  <a:cubicBezTo>
                    <a:pt x="2225" y="1231"/>
                    <a:pt x="2250" y="1205"/>
                    <a:pt x="2250" y="1166"/>
                  </a:cubicBezTo>
                  <a:cubicBezTo>
                    <a:pt x="2250" y="64"/>
                    <a:pt x="2250" y="64"/>
                    <a:pt x="2250" y="64"/>
                  </a:cubicBezTo>
                  <a:cubicBezTo>
                    <a:pt x="2250" y="26"/>
                    <a:pt x="2225" y="0"/>
                    <a:pt x="2186" y="0"/>
                  </a:cubicBezTo>
                  <a:close/>
                  <a:moveTo>
                    <a:pt x="2167" y="1153"/>
                  </a:moveTo>
                  <a:cubicBezTo>
                    <a:pt x="412" y="1153"/>
                    <a:pt x="412" y="1153"/>
                    <a:pt x="412" y="1153"/>
                  </a:cubicBezTo>
                  <a:cubicBezTo>
                    <a:pt x="412" y="71"/>
                    <a:pt x="412" y="71"/>
                    <a:pt x="412" y="71"/>
                  </a:cubicBezTo>
                  <a:cubicBezTo>
                    <a:pt x="2167" y="71"/>
                    <a:pt x="2167" y="71"/>
                    <a:pt x="2167" y="71"/>
                  </a:cubicBezTo>
                  <a:cubicBezTo>
                    <a:pt x="2167" y="1153"/>
                    <a:pt x="2167" y="1153"/>
                    <a:pt x="2167" y="1153"/>
                  </a:cubicBezTo>
                  <a:close/>
                  <a:moveTo>
                    <a:pt x="1466" y="1276"/>
                  </a:moveTo>
                  <a:cubicBezTo>
                    <a:pt x="1466" y="1289"/>
                    <a:pt x="1466" y="1289"/>
                    <a:pt x="1466" y="1289"/>
                  </a:cubicBezTo>
                  <a:cubicBezTo>
                    <a:pt x="1466" y="1302"/>
                    <a:pt x="1453" y="1308"/>
                    <a:pt x="1440" y="1308"/>
                  </a:cubicBezTo>
                  <a:cubicBezTo>
                    <a:pt x="1138" y="1308"/>
                    <a:pt x="1138" y="1308"/>
                    <a:pt x="1138" y="1308"/>
                  </a:cubicBezTo>
                  <a:cubicBezTo>
                    <a:pt x="1125" y="1308"/>
                    <a:pt x="1112" y="1302"/>
                    <a:pt x="1112" y="1289"/>
                  </a:cubicBezTo>
                  <a:cubicBezTo>
                    <a:pt x="1112" y="1276"/>
                    <a:pt x="1112" y="1276"/>
                    <a:pt x="1112" y="1276"/>
                  </a:cubicBezTo>
                  <a:cubicBezTo>
                    <a:pt x="0" y="1276"/>
                    <a:pt x="0" y="1276"/>
                    <a:pt x="0" y="1276"/>
                  </a:cubicBezTo>
                  <a:cubicBezTo>
                    <a:pt x="0" y="1340"/>
                    <a:pt x="0" y="1340"/>
                    <a:pt x="0" y="1340"/>
                  </a:cubicBezTo>
                  <a:cubicBezTo>
                    <a:pt x="0" y="1340"/>
                    <a:pt x="58" y="1379"/>
                    <a:pt x="84" y="1379"/>
                  </a:cubicBezTo>
                  <a:cubicBezTo>
                    <a:pt x="84" y="1379"/>
                    <a:pt x="84" y="1379"/>
                    <a:pt x="84" y="1379"/>
                  </a:cubicBezTo>
                  <a:cubicBezTo>
                    <a:pt x="2488" y="1379"/>
                    <a:pt x="2488" y="1379"/>
                    <a:pt x="2488" y="1379"/>
                  </a:cubicBezTo>
                  <a:cubicBezTo>
                    <a:pt x="2488" y="1379"/>
                    <a:pt x="2488" y="1379"/>
                    <a:pt x="2488" y="1379"/>
                  </a:cubicBezTo>
                  <a:cubicBezTo>
                    <a:pt x="2514" y="1379"/>
                    <a:pt x="2572" y="1340"/>
                    <a:pt x="2572" y="1340"/>
                  </a:cubicBezTo>
                  <a:cubicBezTo>
                    <a:pt x="2572" y="1276"/>
                    <a:pt x="2572" y="1276"/>
                    <a:pt x="2572" y="1276"/>
                  </a:cubicBezTo>
                  <a:cubicBezTo>
                    <a:pt x="1466" y="1276"/>
                    <a:pt x="1466" y="1276"/>
                    <a:pt x="1466" y="1276"/>
                  </a:cubicBezTo>
                  <a:cubicBezTo>
                    <a:pt x="1466" y="1276"/>
                    <a:pt x="1466" y="1276"/>
                    <a:pt x="1466" y="127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9" name="Group 18"/>
          <p:cNvGrpSpPr/>
          <p:nvPr/>
        </p:nvGrpSpPr>
        <p:grpSpPr>
          <a:xfrm>
            <a:off x="3207421" y="1668483"/>
            <a:ext cx="2926080" cy="3108960"/>
            <a:chOff x="3207421" y="1668483"/>
            <a:chExt cx="2926080" cy="3108960"/>
          </a:xfrm>
        </p:grpSpPr>
        <p:sp>
          <p:nvSpPr>
            <p:cNvPr id="4" name="TextBox 3"/>
            <p:cNvSpPr txBox="1"/>
            <p:nvPr/>
          </p:nvSpPr>
          <p:spPr>
            <a:xfrm>
              <a:off x="3207421" y="1668483"/>
              <a:ext cx="2926080" cy="3108960"/>
            </a:xfrm>
            <a:prstGeom prst="rect">
              <a:avLst/>
            </a:prstGeom>
            <a:solidFill>
              <a:schemeClr val="accent1"/>
            </a:solidFill>
          </p:spPr>
          <p:txBody>
            <a:bodyPr wrap="square" lIns="146304" tIns="91440" rIns="146304" bIns="91440" rtlCol="0">
              <a:noAutofit/>
            </a:bodyPr>
            <a:lstStyle/>
            <a:p>
              <a:pPr algn="ctr">
                <a:lnSpc>
                  <a:spcPct val="90000"/>
                </a:lnSpc>
                <a:spcBef>
                  <a:spcPts val="600"/>
                </a:spcBef>
              </a:pPr>
              <a:r>
                <a:rPr lang="en-US" sz="2400" dirty="0">
                  <a:gradFill>
                    <a:gsLst>
                      <a:gs pos="5310">
                        <a:schemeClr val="bg1"/>
                      </a:gs>
                      <a:gs pos="39000">
                        <a:schemeClr val="bg1"/>
                      </a:gs>
                    </a:gsLst>
                    <a:lin ang="5400000" scaled="0"/>
                  </a:gradFill>
                  <a:latin typeface="Segoe UI Semibold" panose="020B0702040204020203" pitchFamily="34" charset="0"/>
                  <a:cs typeface="Segoe UI Semibold" panose="020B0702040204020203" pitchFamily="34" charset="0"/>
                </a:rPr>
                <a:t>Windows</a:t>
              </a:r>
              <a:br>
                <a:rPr lang="en-US" sz="2400" dirty="0">
                  <a:gradFill>
                    <a:gsLst>
                      <a:gs pos="5310">
                        <a:schemeClr val="bg1"/>
                      </a:gs>
                      <a:gs pos="39000">
                        <a:schemeClr val="bg1"/>
                      </a:gs>
                    </a:gsLst>
                    <a:lin ang="5400000" scaled="0"/>
                  </a:gradFill>
                  <a:latin typeface="Segoe UI Semibold" panose="020B0702040204020203" pitchFamily="34" charset="0"/>
                  <a:cs typeface="Segoe UI Semibold" panose="020B0702040204020203" pitchFamily="34" charset="0"/>
                </a:rPr>
              </a:br>
              <a:r>
                <a:rPr lang="en-US" sz="2400" dirty="0">
                  <a:gradFill>
                    <a:gsLst>
                      <a:gs pos="5310">
                        <a:schemeClr val="bg1"/>
                      </a:gs>
                      <a:gs pos="39000">
                        <a:schemeClr val="bg1"/>
                      </a:gs>
                    </a:gsLst>
                    <a:lin ang="5400000" scaled="0"/>
                  </a:gradFill>
                  <a:latin typeface="Segoe UI Semibold" panose="020B0702040204020203" pitchFamily="34" charset="0"/>
                  <a:cs typeface="Segoe UI Semibold" panose="020B0702040204020203" pitchFamily="34" charset="0"/>
                </a:rPr>
                <a:t>for phones</a:t>
              </a:r>
            </a:p>
            <a:p>
              <a:pPr algn="ctr">
                <a:lnSpc>
                  <a:spcPct val="90000"/>
                </a:lnSpc>
                <a:spcBef>
                  <a:spcPts val="900"/>
                </a:spcBef>
              </a:pPr>
              <a:r>
                <a:rPr lang="en-US" sz="1600" dirty="0">
                  <a:gradFill>
                    <a:gsLst>
                      <a:gs pos="5310">
                        <a:schemeClr val="bg1"/>
                      </a:gs>
                      <a:gs pos="39000">
                        <a:schemeClr val="bg1"/>
                      </a:gs>
                    </a:gsLst>
                    <a:lin ang="5400000" scaled="0"/>
                  </a:gradFill>
                </a:rPr>
                <a:t>Familiar mobile shell</a:t>
              </a:r>
            </a:p>
            <a:p>
              <a:pPr algn="ctr">
                <a:lnSpc>
                  <a:spcPct val="90000"/>
                </a:lnSpc>
                <a:spcBef>
                  <a:spcPts val="600"/>
                </a:spcBef>
              </a:pPr>
              <a:r>
                <a:rPr lang="en-US" sz="1600" dirty="0">
                  <a:gradFill>
                    <a:gsLst>
                      <a:gs pos="5310">
                        <a:schemeClr val="bg1"/>
                      </a:gs>
                      <a:gs pos="39000">
                        <a:schemeClr val="bg1"/>
                      </a:gs>
                    </a:gsLst>
                    <a:lin ang="5400000" scaled="0"/>
                  </a:gradFill>
                </a:rPr>
                <a:t>Rich telephony</a:t>
              </a:r>
            </a:p>
            <a:p>
              <a:pPr algn="ctr">
                <a:lnSpc>
                  <a:spcPct val="90000"/>
                </a:lnSpc>
                <a:spcBef>
                  <a:spcPts val="600"/>
                </a:spcBef>
              </a:pPr>
              <a:r>
                <a:rPr lang="en-US" sz="1600" dirty="0">
                  <a:gradFill>
                    <a:gsLst>
                      <a:gs pos="5310">
                        <a:schemeClr val="bg1"/>
                      </a:gs>
                      <a:gs pos="39000">
                        <a:schemeClr val="bg1"/>
                      </a:gs>
                    </a:gsLst>
                    <a:lin ang="5400000" scaled="0"/>
                  </a:gradFill>
                </a:rPr>
                <a:t>Windows Phone</a:t>
              </a:r>
              <a:br>
                <a:rPr lang="en-US" sz="1600" dirty="0">
                  <a:gradFill>
                    <a:gsLst>
                      <a:gs pos="5310">
                        <a:schemeClr val="bg1"/>
                      </a:gs>
                      <a:gs pos="39000">
                        <a:schemeClr val="bg1"/>
                      </a:gs>
                    </a:gsLst>
                    <a:lin ang="5400000" scaled="0"/>
                  </a:gradFill>
                </a:rPr>
              </a:br>
              <a:r>
                <a:rPr lang="en-US" sz="1600" dirty="0">
                  <a:gradFill>
                    <a:gsLst>
                      <a:gs pos="5310">
                        <a:schemeClr val="bg1"/>
                      </a:gs>
                      <a:gs pos="39000">
                        <a:schemeClr val="bg1"/>
                      </a:gs>
                    </a:gsLst>
                    <a:lin ang="5400000" scaled="0"/>
                  </a:gradFill>
                </a:rPr>
                <a:t>app compatibility</a:t>
              </a:r>
            </a:p>
            <a:p>
              <a:pPr algn="ctr">
                <a:lnSpc>
                  <a:spcPct val="90000"/>
                </a:lnSpc>
                <a:spcBef>
                  <a:spcPts val="600"/>
                </a:spcBef>
              </a:pPr>
              <a:endParaRPr lang="en-US" sz="2400" dirty="0">
                <a:gradFill>
                  <a:gsLst>
                    <a:gs pos="5310">
                      <a:schemeClr val="bg1"/>
                    </a:gs>
                    <a:gs pos="39000">
                      <a:schemeClr val="bg1"/>
                    </a:gs>
                  </a:gsLst>
                  <a:lin ang="5400000" scaled="0"/>
                </a:gradFill>
              </a:endParaRPr>
            </a:p>
          </p:txBody>
        </p:sp>
        <p:sp>
          <p:nvSpPr>
            <p:cNvPr id="17" name="Freeform 9"/>
            <p:cNvSpPr>
              <a:spLocks noEditPoints="1"/>
            </p:cNvSpPr>
            <p:nvPr/>
          </p:nvSpPr>
          <p:spPr bwMode="auto">
            <a:xfrm>
              <a:off x="4398121" y="3705540"/>
              <a:ext cx="544681" cy="907702"/>
            </a:xfrm>
            <a:custGeom>
              <a:avLst/>
              <a:gdLst>
                <a:gd name="T0" fmla="*/ 1411 w 1530"/>
                <a:gd name="T1" fmla="*/ 0 h 2552"/>
                <a:gd name="T2" fmla="*/ 139 w 1530"/>
                <a:gd name="T3" fmla="*/ 0 h 2552"/>
                <a:gd name="T4" fmla="*/ 0 w 1530"/>
                <a:gd name="T5" fmla="*/ 116 h 2552"/>
                <a:gd name="T6" fmla="*/ 0 w 1530"/>
                <a:gd name="T7" fmla="*/ 2420 h 2552"/>
                <a:gd name="T8" fmla="*/ 139 w 1530"/>
                <a:gd name="T9" fmla="*/ 2552 h 2552"/>
                <a:gd name="T10" fmla="*/ 1411 w 1530"/>
                <a:gd name="T11" fmla="*/ 2552 h 2552"/>
                <a:gd name="T12" fmla="*/ 1530 w 1530"/>
                <a:gd name="T13" fmla="*/ 2420 h 2552"/>
                <a:gd name="T14" fmla="*/ 1530 w 1530"/>
                <a:gd name="T15" fmla="*/ 116 h 2552"/>
                <a:gd name="T16" fmla="*/ 1411 w 1530"/>
                <a:gd name="T17" fmla="*/ 0 h 2552"/>
                <a:gd name="T18" fmla="*/ 502 w 1530"/>
                <a:gd name="T19" fmla="*/ 2410 h 2552"/>
                <a:gd name="T20" fmla="*/ 460 w 1530"/>
                <a:gd name="T21" fmla="*/ 2453 h 2552"/>
                <a:gd name="T22" fmla="*/ 370 w 1530"/>
                <a:gd name="T23" fmla="*/ 2453 h 2552"/>
                <a:gd name="T24" fmla="*/ 327 w 1530"/>
                <a:gd name="T25" fmla="*/ 2410 h 2552"/>
                <a:gd name="T26" fmla="*/ 327 w 1530"/>
                <a:gd name="T27" fmla="*/ 2384 h 2552"/>
                <a:gd name="T28" fmla="*/ 370 w 1530"/>
                <a:gd name="T29" fmla="*/ 2341 h 2552"/>
                <a:gd name="T30" fmla="*/ 460 w 1530"/>
                <a:gd name="T31" fmla="*/ 2341 h 2552"/>
                <a:gd name="T32" fmla="*/ 502 w 1530"/>
                <a:gd name="T33" fmla="*/ 2384 h 2552"/>
                <a:gd name="T34" fmla="*/ 502 w 1530"/>
                <a:gd name="T35" fmla="*/ 2410 h 2552"/>
                <a:gd name="T36" fmla="*/ 869 w 1530"/>
                <a:gd name="T37" fmla="*/ 2390 h 2552"/>
                <a:gd name="T38" fmla="*/ 816 w 1530"/>
                <a:gd name="T39" fmla="*/ 2453 h 2552"/>
                <a:gd name="T40" fmla="*/ 724 w 1530"/>
                <a:gd name="T41" fmla="*/ 2453 h 2552"/>
                <a:gd name="T42" fmla="*/ 668 w 1530"/>
                <a:gd name="T43" fmla="*/ 2390 h 2552"/>
                <a:gd name="T44" fmla="*/ 668 w 1530"/>
                <a:gd name="T45" fmla="*/ 2364 h 2552"/>
                <a:gd name="T46" fmla="*/ 724 w 1530"/>
                <a:gd name="T47" fmla="*/ 2308 h 2552"/>
                <a:gd name="T48" fmla="*/ 816 w 1530"/>
                <a:gd name="T49" fmla="*/ 2308 h 2552"/>
                <a:gd name="T50" fmla="*/ 869 w 1530"/>
                <a:gd name="T51" fmla="*/ 2364 h 2552"/>
                <a:gd name="T52" fmla="*/ 869 w 1530"/>
                <a:gd name="T53" fmla="*/ 2390 h 2552"/>
                <a:gd name="T54" fmla="*/ 1210 w 1530"/>
                <a:gd name="T55" fmla="*/ 2410 h 2552"/>
                <a:gd name="T56" fmla="*/ 1170 w 1530"/>
                <a:gd name="T57" fmla="*/ 2453 h 2552"/>
                <a:gd name="T58" fmla="*/ 1077 w 1530"/>
                <a:gd name="T59" fmla="*/ 2453 h 2552"/>
                <a:gd name="T60" fmla="*/ 1038 w 1530"/>
                <a:gd name="T61" fmla="*/ 2410 h 2552"/>
                <a:gd name="T62" fmla="*/ 1038 w 1530"/>
                <a:gd name="T63" fmla="*/ 2384 h 2552"/>
                <a:gd name="T64" fmla="*/ 1077 w 1530"/>
                <a:gd name="T65" fmla="*/ 2341 h 2552"/>
                <a:gd name="T66" fmla="*/ 1170 w 1530"/>
                <a:gd name="T67" fmla="*/ 2341 h 2552"/>
                <a:gd name="T68" fmla="*/ 1210 w 1530"/>
                <a:gd name="T69" fmla="*/ 2384 h 2552"/>
                <a:gd name="T70" fmla="*/ 1210 w 1530"/>
                <a:gd name="T71" fmla="*/ 2410 h 2552"/>
                <a:gd name="T72" fmla="*/ 1378 w 1530"/>
                <a:gd name="T73" fmla="*/ 2126 h 2552"/>
                <a:gd name="T74" fmla="*/ 1302 w 1530"/>
                <a:gd name="T75" fmla="*/ 2215 h 2552"/>
                <a:gd name="T76" fmla="*/ 245 w 1530"/>
                <a:gd name="T77" fmla="*/ 2215 h 2552"/>
                <a:gd name="T78" fmla="*/ 162 w 1530"/>
                <a:gd name="T79" fmla="*/ 2126 h 2552"/>
                <a:gd name="T80" fmla="*/ 162 w 1530"/>
                <a:gd name="T81" fmla="*/ 222 h 2552"/>
                <a:gd name="T82" fmla="*/ 245 w 1530"/>
                <a:gd name="T83" fmla="*/ 152 h 2552"/>
                <a:gd name="T84" fmla="*/ 1302 w 1530"/>
                <a:gd name="T85" fmla="*/ 152 h 2552"/>
                <a:gd name="T86" fmla="*/ 1378 w 1530"/>
                <a:gd name="T87" fmla="*/ 222 h 2552"/>
                <a:gd name="T88" fmla="*/ 1378 w 1530"/>
                <a:gd name="T89" fmla="*/ 2126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0" h="2552">
                  <a:moveTo>
                    <a:pt x="1411" y="0"/>
                  </a:moveTo>
                  <a:cubicBezTo>
                    <a:pt x="139" y="0"/>
                    <a:pt x="139" y="0"/>
                    <a:pt x="139" y="0"/>
                  </a:cubicBezTo>
                  <a:cubicBezTo>
                    <a:pt x="63" y="0"/>
                    <a:pt x="0" y="57"/>
                    <a:pt x="0" y="116"/>
                  </a:cubicBezTo>
                  <a:cubicBezTo>
                    <a:pt x="0" y="2420"/>
                    <a:pt x="0" y="2420"/>
                    <a:pt x="0" y="2420"/>
                  </a:cubicBezTo>
                  <a:cubicBezTo>
                    <a:pt x="0" y="2496"/>
                    <a:pt x="56" y="2552"/>
                    <a:pt x="139" y="2552"/>
                  </a:cubicBezTo>
                  <a:cubicBezTo>
                    <a:pt x="1411" y="2552"/>
                    <a:pt x="1411" y="2552"/>
                    <a:pt x="1411" y="2552"/>
                  </a:cubicBezTo>
                  <a:cubicBezTo>
                    <a:pt x="1481" y="2552"/>
                    <a:pt x="1530" y="2496"/>
                    <a:pt x="1530" y="2420"/>
                  </a:cubicBezTo>
                  <a:cubicBezTo>
                    <a:pt x="1530" y="116"/>
                    <a:pt x="1530" y="116"/>
                    <a:pt x="1530" y="116"/>
                  </a:cubicBezTo>
                  <a:cubicBezTo>
                    <a:pt x="1530" y="63"/>
                    <a:pt x="1491" y="0"/>
                    <a:pt x="1411" y="0"/>
                  </a:cubicBezTo>
                  <a:close/>
                  <a:moveTo>
                    <a:pt x="502" y="2410"/>
                  </a:moveTo>
                  <a:cubicBezTo>
                    <a:pt x="502" y="2433"/>
                    <a:pt x="483" y="2453"/>
                    <a:pt x="460" y="2453"/>
                  </a:cubicBezTo>
                  <a:cubicBezTo>
                    <a:pt x="370" y="2453"/>
                    <a:pt x="370" y="2453"/>
                    <a:pt x="370" y="2453"/>
                  </a:cubicBezTo>
                  <a:cubicBezTo>
                    <a:pt x="350" y="2453"/>
                    <a:pt x="327" y="2433"/>
                    <a:pt x="327" y="2410"/>
                  </a:cubicBezTo>
                  <a:cubicBezTo>
                    <a:pt x="327" y="2384"/>
                    <a:pt x="327" y="2384"/>
                    <a:pt x="327" y="2384"/>
                  </a:cubicBezTo>
                  <a:cubicBezTo>
                    <a:pt x="327" y="2357"/>
                    <a:pt x="350" y="2341"/>
                    <a:pt x="370" y="2341"/>
                  </a:cubicBezTo>
                  <a:cubicBezTo>
                    <a:pt x="460" y="2341"/>
                    <a:pt x="460" y="2341"/>
                    <a:pt x="460" y="2341"/>
                  </a:cubicBezTo>
                  <a:cubicBezTo>
                    <a:pt x="483" y="2341"/>
                    <a:pt x="502" y="2357"/>
                    <a:pt x="502" y="2384"/>
                  </a:cubicBezTo>
                  <a:cubicBezTo>
                    <a:pt x="502" y="2410"/>
                    <a:pt x="502" y="2410"/>
                    <a:pt x="502" y="2410"/>
                  </a:cubicBezTo>
                  <a:close/>
                  <a:moveTo>
                    <a:pt x="869" y="2390"/>
                  </a:moveTo>
                  <a:cubicBezTo>
                    <a:pt x="869" y="2427"/>
                    <a:pt x="843" y="2453"/>
                    <a:pt x="816" y="2453"/>
                  </a:cubicBezTo>
                  <a:cubicBezTo>
                    <a:pt x="724" y="2453"/>
                    <a:pt x="724" y="2453"/>
                    <a:pt x="724" y="2453"/>
                  </a:cubicBezTo>
                  <a:cubicBezTo>
                    <a:pt x="697" y="2453"/>
                    <a:pt x="668" y="2427"/>
                    <a:pt x="668" y="2390"/>
                  </a:cubicBezTo>
                  <a:cubicBezTo>
                    <a:pt x="668" y="2364"/>
                    <a:pt x="668" y="2364"/>
                    <a:pt x="668" y="2364"/>
                  </a:cubicBezTo>
                  <a:cubicBezTo>
                    <a:pt x="668" y="2328"/>
                    <a:pt x="691" y="2308"/>
                    <a:pt x="724" y="2308"/>
                  </a:cubicBezTo>
                  <a:cubicBezTo>
                    <a:pt x="816" y="2308"/>
                    <a:pt x="816" y="2308"/>
                    <a:pt x="816" y="2308"/>
                  </a:cubicBezTo>
                  <a:cubicBezTo>
                    <a:pt x="843" y="2308"/>
                    <a:pt x="869" y="2328"/>
                    <a:pt x="869" y="2364"/>
                  </a:cubicBezTo>
                  <a:cubicBezTo>
                    <a:pt x="869" y="2390"/>
                    <a:pt x="869" y="2390"/>
                    <a:pt x="869" y="2390"/>
                  </a:cubicBezTo>
                  <a:close/>
                  <a:moveTo>
                    <a:pt x="1210" y="2410"/>
                  </a:moveTo>
                  <a:cubicBezTo>
                    <a:pt x="1210" y="2433"/>
                    <a:pt x="1190" y="2453"/>
                    <a:pt x="1170" y="2453"/>
                  </a:cubicBezTo>
                  <a:cubicBezTo>
                    <a:pt x="1077" y="2453"/>
                    <a:pt x="1077" y="2453"/>
                    <a:pt x="1077" y="2453"/>
                  </a:cubicBezTo>
                  <a:cubicBezTo>
                    <a:pt x="1058" y="2453"/>
                    <a:pt x="1038" y="2433"/>
                    <a:pt x="1038" y="2410"/>
                  </a:cubicBezTo>
                  <a:cubicBezTo>
                    <a:pt x="1038" y="2384"/>
                    <a:pt x="1038" y="2384"/>
                    <a:pt x="1038" y="2384"/>
                  </a:cubicBezTo>
                  <a:cubicBezTo>
                    <a:pt x="1038" y="2357"/>
                    <a:pt x="1058" y="2341"/>
                    <a:pt x="1077" y="2341"/>
                  </a:cubicBezTo>
                  <a:cubicBezTo>
                    <a:pt x="1170" y="2341"/>
                    <a:pt x="1170" y="2341"/>
                    <a:pt x="1170" y="2341"/>
                  </a:cubicBezTo>
                  <a:cubicBezTo>
                    <a:pt x="1190" y="2341"/>
                    <a:pt x="1210" y="2357"/>
                    <a:pt x="1210" y="2384"/>
                  </a:cubicBezTo>
                  <a:cubicBezTo>
                    <a:pt x="1210" y="2410"/>
                    <a:pt x="1210" y="2410"/>
                    <a:pt x="1210" y="2410"/>
                  </a:cubicBezTo>
                  <a:close/>
                  <a:moveTo>
                    <a:pt x="1378" y="2126"/>
                  </a:moveTo>
                  <a:cubicBezTo>
                    <a:pt x="1378" y="2169"/>
                    <a:pt x="1352" y="2215"/>
                    <a:pt x="1302" y="2215"/>
                  </a:cubicBezTo>
                  <a:cubicBezTo>
                    <a:pt x="245" y="2215"/>
                    <a:pt x="245" y="2215"/>
                    <a:pt x="245" y="2215"/>
                  </a:cubicBezTo>
                  <a:cubicBezTo>
                    <a:pt x="195" y="2215"/>
                    <a:pt x="162" y="2176"/>
                    <a:pt x="162" y="2126"/>
                  </a:cubicBezTo>
                  <a:cubicBezTo>
                    <a:pt x="162" y="222"/>
                    <a:pt x="162" y="222"/>
                    <a:pt x="162" y="222"/>
                  </a:cubicBezTo>
                  <a:cubicBezTo>
                    <a:pt x="162" y="165"/>
                    <a:pt x="202" y="152"/>
                    <a:pt x="245" y="152"/>
                  </a:cubicBezTo>
                  <a:cubicBezTo>
                    <a:pt x="1302" y="152"/>
                    <a:pt x="1302" y="152"/>
                    <a:pt x="1302" y="152"/>
                  </a:cubicBezTo>
                  <a:cubicBezTo>
                    <a:pt x="1335" y="152"/>
                    <a:pt x="1378" y="159"/>
                    <a:pt x="1378" y="222"/>
                  </a:cubicBezTo>
                  <a:cubicBezTo>
                    <a:pt x="1378" y="2126"/>
                    <a:pt x="1378" y="2126"/>
                    <a:pt x="1378" y="212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0" name="Group 19"/>
          <p:cNvGrpSpPr/>
          <p:nvPr/>
        </p:nvGrpSpPr>
        <p:grpSpPr>
          <a:xfrm>
            <a:off x="6175870" y="1668483"/>
            <a:ext cx="2926080" cy="3108960"/>
            <a:chOff x="6175870" y="1668483"/>
            <a:chExt cx="2926080" cy="3108960"/>
          </a:xfrm>
        </p:grpSpPr>
        <p:sp>
          <p:nvSpPr>
            <p:cNvPr id="5" name="TextBox 4"/>
            <p:cNvSpPr txBox="1"/>
            <p:nvPr/>
          </p:nvSpPr>
          <p:spPr>
            <a:xfrm>
              <a:off x="6175870" y="1668483"/>
              <a:ext cx="2926080" cy="3108960"/>
            </a:xfrm>
            <a:prstGeom prst="rect">
              <a:avLst/>
            </a:prstGeom>
            <a:solidFill>
              <a:schemeClr val="accent4"/>
            </a:solidFill>
            <a:ln>
              <a:solidFill>
                <a:schemeClr val="accent1">
                  <a:lumMod val="40000"/>
                  <a:lumOff val="60000"/>
                </a:schemeClr>
              </a:solidFill>
            </a:ln>
          </p:spPr>
          <p:txBody>
            <a:bodyPr wrap="square" lIns="146304" tIns="91440" rIns="146304" bIns="91440" rtlCol="0">
              <a:noAutofit/>
            </a:bodyPr>
            <a:lstStyle/>
            <a:p>
              <a:pPr algn="ctr">
                <a:lnSpc>
                  <a:spcPct val="90000"/>
                </a:lnSpc>
                <a:spcBef>
                  <a:spcPts val="600"/>
                </a:spcBef>
              </a:pPr>
              <a:r>
                <a:rPr lang="en-US" sz="2400" dirty="0">
                  <a:latin typeface="Segoe UI Semibold" panose="020B0702040204020203" pitchFamily="34" charset="0"/>
                  <a:cs typeface="Segoe UI Semibold" panose="020B0702040204020203" pitchFamily="34" charset="0"/>
                </a:rPr>
                <a:t>Windows</a:t>
              </a:r>
              <a:br>
                <a:rPr lang="en-US" sz="2400" dirty="0">
                  <a:latin typeface="Segoe UI Semibold" panose="020B0702040204020203" pitchFamily="34" charset="0"/>
                  <a:cs typeface="Segoe UI Semibold" panose="020B0702040204020203" pitchFamily="34" charset="0"/>
                </a:rPr>
              </a:br>
              <a:r>
                <a:rPr lang="en-US" sz="2400" dirty="0">
                  <a:latin typeface="Segoe UI Semibold" panose="020B0702040204020203" pitchFamily="34" charset="0"/>
                  <a:cs typeface="Segoe UI Semibold" panose="020B0702040204020203" pitchFamily="34" charset="0"/>
                </a:rPr>
                <a:t>on Xbox</a:t>
              </a:r>
            </a:p>
            <a:p>
              <a:pPr algn="ctr">
                <a:lnSpc>
                  <a:spcPct val="90000"/>
                </a:lnSpc>
                <a:spcBef>
                  <a:spcPts val="900"/>
                </a:spcBef>
              </a:pPr>
              <a:r>
                <a:rPr lang="en-US" sz="1600" dirty="0"/>
                <a:t>10’ shell experience</a:t>
              </a:r>
            </a:p>
            <a:p>
              <a:pPr algn="ctr">
                <a:lnSpc>
                  <a:spcPct val="90000"/>
                </a:lnSpc>
                <a:spcBef>
                  <a:spcPts val="600"/>
                </a:spcBef>
              </a:pPr>
              <a:r>
                <a:rPr lang="en-US" sz="1600" dirty="0"/>
                <a:t>Shared gaming experiences</a:t>
              </a:r>
            </a:p>
            <a:p>
              <a:pPr algn="ctr">
                <a:lnSpc>
                  <a:spcPct val="90000"/>
                </a:lnSpc>
                <a:spcBef>
                  <a:spcPts val="600"/>
                </a:spcBef>
              </a:pPr>
              <a:r>
                <a:rPr lang="en-US" sz="1600" dirty="0"/>
                <a:t>Game and app compatibility</a:t>
              </a:r>
            </a:p>
            <a:p>
              <a:pPr algn="ctr">
                <a:lnSpc>
                  <a:spcPct val="90000"/>
                </a:lnSpc>
                <a:spcBef>
                  <a:spcPts val="600"/>
                </a:spcBef>
              </a:pPr>
              <a:endParaRPr lang="en-US" sz="2400" dirty="0"/>
            </a:p>
          </p:txBody>
        </p:sp>
        <p:sp>
          <p:nvSpPr>
            <p:cNvPr id="18" name="Freeform 13"/>
            <p:cNvSpPr>
              <a:spLocks noEditPoints="1"/>
            </p:cNvSpPr>
            <p:nvPr/>
          </p:nvSpPr>
          <p:spPr bwMode="auto">
            <a:xfrm>
              <a:off x="6932098" y="3705540"/>
              <a:ext cx="1413625" cy="925165"/>
            </a:xfrm>
            <a:custGeom>
              <a:avLst/>
              <a:gdLst>
                <a:gd name="T0" fmla="*/ 801 w 922"/>
                <a:gd name="T1" fmla="*/ 63 h 602"/>
                <a:gd name="T2" fmla="*/ 790 w 922"/>
                <a:gd name="T3" fmla="*/ 39 h 602"/>
                <a:gd name="T4" fmla="*/ 731 w 922"/>
                <a:gd name="T5" fmla="*/ 16 h 602"/>
                <a:gd name="T6" fmla="*/ 670 w 922"/>
                <a:gd name="T7" fmla="*/ 8 h 602"/>
                <a:gd name="T8" fmla="*/ 644 w 922"/>
                <a:gd name="T9" fmla="*/ 18 h 602"/>
                <a:gd name="T10" fmla="*/ 454 w 922"/>
                <a:gd name="T11" fmla="*/ 58 h 602"/>
                <a:gd name="T12" fmla="*/ 347 w 922"/>
                <a:gd name="T13" fmla="*/ 47 h 602"/>
                <a:gd name="T14" fmla="*/ 305 w 922"/>
                <a:gd name="T15" fmla="*/ 29 h 602"/>
                <a:gd name="T16" fmla="*/ 274 w 922"/>
                <a:gd name="T17" fmla="*/ 10 h 602"/>
                <a:gd name="T18" fmla="*/ 174 w 922"/>
                <a:gd name="T19" fmla="*/ 21 h 602"/>
                <a:gd name="T20" fmla="*/ 120 w 922"/>
                <a:gd name="T21" fmla="*/ 73 h 602"/>
                <a:gd name="T22" fmla="*/ 5 w 922"/>
                <a:gd name="T23" fmla="*/ 484 h 602"/>
                <a:gd name="T24" fmla="*/ 92 w 922"/>
                <a:gd name="T25" fmla="*/ 592 h 602"/>
                <a:gd name="T26" fmla="*/ 266 w 922"/>
                <a:gd name="T27" fmla="*/ 484 h 602"/>
                <a:gd name="T28" fmla="*/ 493 w 922"/>
                <a:gd name="T29" fmla="*/ 439 h 602"/>
                <a:gd name="T30" fmla="*/ 715 w 922"/>
                <a:gd name="T31" fmla="*/ 528 h 602"/>
                <a:gd name="T32" fmla="*/ 857 w 922"/>
                <a:gd name="T33" fmla="*/ 594 h 602"/>
                <a:gd name="T34" fmla="*/ 922 w 922"/>
                <a:gd name="T35" fmla="*/ 463 h 602"/>
                <a:gd name="T36" fmla="*/ 801 w 922"/>
                <a:gd name="T37" fmla="*/ 63 h 602"/>
                <a:gd name="T38" fmla="*/ 201 w 922"/>
                <a:gd name="T39" fmla="*/ 233 h 602"/>
                <a:gd name="T40" fmla="*/ 146 w 922"/>
                <a:gd name="T41" fmla="*/ 181 h 602"/>
                <a:gd name="T42" fmla="*/ 201 w 922"/>
                <a:gd name="T43" fmla="*/ 128 h 602"/>
                <a:gd name="T44" fmla="*/ 255 w 922"/>
                <a:gd name="T45" fmla="*/ 181 h 602"/>
                <a:gd name="T46" fmla="*/ 201 w 922"/>
                <a:gd name="T47" fmla="*/ 233 h 602"/>
                <a:gd name="T48" fmla="*/ 389 w 922"/>
                <a:gd name="T49" fmla="*/ 355 h 602"/>
                <a:gd name="T50" fmla="*/ 337 w 922"/>
                <a:gd name="T51" fmla="*/ 355 h 602"/>
                <a:gd name="T52" fmla="*/ 337 w 922"/>
                <a:gd name="T53" fmla="*/ 405 h 602"/>
                <a:gd name="T54" fmla="*/ 299 w 922"/>
                <a:gd name="T55" fmla="*/ 405 h 602"/>
                <a:gd name="T56" fmla="*/ 299 w 922"/>
                <a:gd name="T57" fmla="*/ 355 h 602"/>
                <a:gd name="T58" fmla="*/ 246 w 922"/>
                <a:gd name="T59" fmla="*/ 355 h 602"/>
                <a:gd name="T60" fmla="*/ 246 w 922"/>
                <a:gd name="T61" fmla="*/ 319 h 602"/>
                <a:gd name="T62" fmla="*/ 299 w 922"/>
                <a:gd name="T63" fmla="*/ 319 h 602"/>
                <a:gd name="T64" fmla="*/ 299 w 922"/>
                <a:gd name="T65" fmla="*/ 268 h 602"/>
                <a:gd name="T66" fmla="*/ 337 w 922"/>
                <a:gd name="T67" fmla="*/ 268 h 602"/>
                <a:gd name="T68" fmla="*/ 337 w 922"/>
                <a:gd name="T69" fmla="*/ 319 h 602"/>
                <a:gd name="T70" fmla="*/ 389 w 922"/>
                <a:gd name="T71" fmla="*/ 319 h 602"/>
                <a:gd name="T72" fmla="*/ 389 w 922"/>
                <a:gd name="T73" fmla="*/ 355 h 602"/>
                <a:gd name="T74" fmla="*/ 591 w 922"/>
                <a:gd name="T75" fmla="*/ 390 h 602"/>
                <a:gd name="T76" fmla="*/ 536 w 922"/>
                <a:gd name="T77" fmla="*/ 337 h 602"/>
                <a:gd name="T78" fmla="*/ 591 w 922"/>
                <a:gd name="T79" fmla="*/ 285 h 602"/>
                <a:gd name="T80" fmla="*/ 645 w 922"/>
                <a:gd name="T81" fmla="*/ 337 h 602"/>
                <a:gd name="T82" fmla="*/ 591 w 922"/>
                <a:gd name="T83" fmla="*/ 390 h 602"/>
                <a:gd name="T84" fmla="*/ 627 w 922"/>
                <a:gd name="T85" fmla="*/ 216 h 602"/>
                <a:gd name="T86" fmla="*/ 598 w 922"/>
                <a:gd name="T87" fmla="*/ 188 h 602"/>
                <a:gd name="T88" fmla="*/ 627 w 922"/>
                <a:gd name="T89" fmla="*/ 160 h 602"/>
                <a:gd name="T90" fmla="*/ 656 w 922"/>
                <a:gd name="T91" fmla="*/ 188 h 602"/>
                <a:gd name="T92" fmla="*/ 627 w 922"/>
                <a:gd name="T93" fmla="*/ 216 h 602"/>
                <a:gd name="T94" fmla="*/ 696 w 922"/>
                <a:gd name="T95" fmla="*/ 281 h 602"/>
                <a:gd name="T96" fmla="*/ 666 w 922"/>
                <a:gd name="T97" fmla="*/ 253 h 602"/>
                <a:gd name="T98" fmla="*/ 696 w 922"/>
                <a:gd name="T99" fmla="*/ 225 h 602"/>
                <a:gd name="T100" fmla="*/ 725 w 922"/>
                <a:gd name="T101" fmla="*/ 253 h 602"/>
                <a:gd name="T102" fmla="*/ 696 w 922"/>
                <a:gd name="T103" fmla="*/ 281 h 602"/>
                <a:gd name="T104" fmla="*/ 696 w 922"/>
                <a:gd name="T105" fmla="*/ 150 h 602"/>
                <a:gd name="T106" fmla="*/ 666 w 922"/>
                <a:gd name="T107" fmla="*/ 122 h 602"/>
                <a:gd name="T108" fmla="*/ 696 w 922"/>
                <a:gd name="T109" fmla="*/ 94 h 602"/>
                <a:gd name="T110" fmla="*/ 725 w 922"/>
                <a:gd name="T111" fmla="*/ 122 h 602"/>
                <a:gd name="T112" fmla="*/ 696 w 922"/>
                <a:gd name="T113" fmla="*/ 150 h 602"/>
                <a:gd name="T114" fmla="*/ 763 w 922"/>
                <a:gd name="T115" fmla="*/ 216 h 602"/>
                <a:gd name="T116" fmla="*/ 734 w 922"/>
                <a:gd name="T117" fmla="*/ 188 h 602"/>
                <a:gd name="T118" fmla="*/ 763 w 922"/>
                <a:gd name="T119" fmla="*/ 160 h 602"/>
                <a:gd name="T120" fmla="*/ 792 w 922"/>
                <a:gd name="T121" fmla="*/ 188 h 602"/>
                <a:gd name="T122" fmla="*/ 763 w 922"/>
                <a:gd name="T123" fmla="*/ 216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22" h="602">
                  <a:moveTo>
                    <a:pt x="801" y="63"/>
                  </a:moveTo>
                  <a:cubicBezTo>
                    <a:pt x="796" y="55"/>
                    <a:pt x="799" y="44"/>
                    <a:pt x="790" y="39"/>
                  </a:cubicBezTo>
                  <a:cubicBezTo>
                    <a:pt x="771" y="29"/>
                    <a:pt x="754" y="21"/>
                    <a:pt x="731" y="16"/>
                  </a:cubicBezTo>
                  <a:cubicBezTo>
                    <a:pt x="712" y="8"/>
                    <a:pt x="692" y="8"/>
                    <a:pt x="670" y="8"/>
                  </a:cubicBezTo>
                  <a:cubicBezTo>
                    <a:pt x="647" y="8"/>
                    <a:pt x="661" y="13"/>
                    <a:pt x="644" y="18"/>
                  </a:cubicBezTo>
                  <a:cubicBezTo>
                    <a:pt x="580" y="50"/>
                    <a:pt x="527" y="58"/>
                    <a:pt x="454" y="58"/>
                  </a:cubicBezTo>
                  <a:cubicBezTo>
                    <a:pt x="417" y="58"/>
                    <a:pt x="381" y="60"/>
                    <a:pt x="347" y="47"/>
                  </a:cubicBezTo>
                  <a:cubicBezTo>
                    <a:pt x="333" y="42"/>
                    <a:pt x="319" y="34"/>
                    <a:pt x="305" y="29"/>
                  </a:cubicBezTo>
                  <a:cubicBezTo>
                    <a:pt x="294" y="23"/>
                    <a:pt x="283" y="13"/>
                    <a:pt x="274" y="10"/>
                  </a:cubicBezTo>
                  <a:cubicBezTo>
                    <a:pt x="246" y="0"/>
                    <a:pt x="202" y="10"/>
                    <a:pt x="174" y="21"/>
                  </a:cubicBezTo>
                  <a:cubicBezTo>
                    <a:pt x="140" y="37"/>
                    <a:pt x="134" y="44"/>
                    <a:pt x="120" y="73"/>
                  </a:cubicBezTo>
                  <a:cubicBezTo>
                    <a:pt x="59" y="194"/>
                    <a:pt x="0" y="347"/>
                    <a:pt x="5" y="484"/>
                  </a:cubicBezTo>
                  <a:cubicBezTo>
                    <a:pt x="8" y="536"/>
                    <a:pt x="25" y="602"/>
                    <a:pt x="92" y="592"/>
                  </a:cubicBezTo>
                  <a:cubicBezTo>
                    <a:pt x="165" y="584"/>
                    <a:pt x="210" y="523"/>
                    <a:pt x="266" y="484"/>
                  </a:cubicBezTo>
                  <a:cubicBezTo>
                    <a:pt x="331" y="439"/>
                    <a:pt x="415" y="436"/>
                    <a:pt x="493" y="439"/>
                  </a:cubicBezTo>
                  <a:cubicBezTo>
                    <a:pt x="586" y="442"/>
                    <a:pt x="647" y="471"/>
                    <a:pt x="715" y="528"/>
                  </a:cubicBezTo>
                  <a:cubicBezTo>
                    <a:pt x="754" y="560"/>
                    <a:pt x="804" y="600"/>
                    <a:pt x="857" y="594"/>
                  </a:cubicBezTo>
                  <a:cubicBezTo>
                    <a:pt x="919" y="586"/>
                    <a:pt x="922" y="507"/>
                    <a:pt x="922" y="463"/>
                  </a:cubicBezTo>
                  <a:cubicBezTo>
                    <a:pt x="916" y="323"/>
                    <a:pt x="860" y="192"/>
                    <a:pt x="801" y="63"/>
                  </a:cubicBezTo>
                  <a:close/>
                  <a:moveTo>
                    <a:pt x="201" y="233"/>
                  </a:moveTo>
                  <a:cubicBezTo>
                    <a:pt x="170" y="233"/>
                    <a:pt x="146" y="210"/>
                    <a:pt x="146" y="181"/>
                  </a:cubicBezTo>
                  <a:cubicBezTo>
                    <a:pt x="146" y="152"/>
                    <a:pt x="170" y="128"/>
                    <a:pt x="201" y="128"/>
                  </a:cubicBezTo>
                  <a:cubicBezTo>
                    <a:pt x="231" y="128"/>
                    <a:pt x="255" y="152"/>
                    <a:pt x="255" y="181"/>
                  </a:cubicBezTo>
                  <a:cubicBezTo>
                    <a:pt x="255" y="210"/>
                    <a:pt x="231" y="233"/>
                    <a:pt x="201" y="233"/>
                  </a:cubicBezTo>
                  <a:close/>
                  <a:moveTo>
                    <a:pt x="389" y="355"/>
                  </a:moveTo>
                  <a:cubicBezTo>
                    <a:pt x="337" y="355"/>
                    <a:pt x="337" y="355"/>
                    <a:pt x="337" y="355"/>
                  </a:cubicBezTo>
                  <a:cubicBezTo>
                    <a:pt x="337" y="405"/>
                    <a:pt x="337" y="405"/>
                    <a:pt x="337" y="405"/>
                  </a:cubicBezTo>
                  <a:cubicBezTo>
                    <a:pt x="299" y="405"/>
                    <a:pt x="299" y="405"/>
                    <a:pt x="299" y="405"/>
                  </a:cubicBezTo>
                  <a:cubicBezTo>
                    <a:pt x="299" y="355"/>
                    <a:pt x="299" y="355"/>
                    <a:pt x="299" y="355"/>
                  </a:cubicBezTo>
                  <a:cubicBezTo>
                    <a:pt x="246" y="355"/>
                    <a:pt x="246" y="355"/>
                    <a:pt x="246" y="355"/>
                  </a:cubicBezTo>
                  <a:cubicBezTo>
                    <a:pt x="246" y="319"/>
                    <a:pt x="246" y="319"/>
                    <a:pt x="246" y="319"/>
                  </a:cubicBezTo>
                  <a:cubicBezTo>
                    <a:pt x="299" y="319"/>
                    <a:pt x="299" y="319"/>
                    <a:pt x="299" y="319"/>
                  </a:cubicBezTo>
                  <a:cubicBezTo>
                    <a:pt x="299" y="268"/>
                    <a:pt x="299" y="268"/>
                    <a:pt x="299" y="268"/>
                  </a:cubicBezTo>
                  <a:cubicBezTo>
                    <a:pt x="337" y="268"/>
                    <a:pt x="337" y="268"/>
                    <a:pt x="337" y="268"/>
                  </a:cubicBezTo>
                  <a:cubicBezTo>
                    <a:pt x="337" y="319"/>
                    <a:pt x="337" y="319"/>
                    <a:pt x="337" y="319"/>
                  </a:cubicBezTo>
                  <a:cubicBezTo>
                    <a:pt x="389" y="319"/>
                    <a:pt x="389" y="319"/>
                    <a:pt x="389" y="319"/>
                  </a:cubicBezTo>
                  <a:lnTo>
                    <a:pt x="389" y="355"/>
                  </a:lnTo>
                  <a:close/>
                  <a:moveTo>
                    <a:pt x="591" y="390"/>
                  </a:moveTo>
                  <a:cubicBezTo>
                    <a:pt x="561" y="390"/>
                    <a:pt x="536" y="367"/>
                    <a:pt x="536" y="337"/>
                  </a:cubicBezTo>
                  <a:cubicBezTo>
                    <a:pt x="536" y="308"/>
                    <a:pt x="561" y="285"/>
                    <a:pt x="591" y="285"/>
                  </a:cubicBezTo>
                  <a:cubicBezTo>
                    <a:pt x="621" y="285"/>
                    <a:pt x="645" y="308"/>
                    <a:pt x="645" y="337"/>
                  </a:cubicBezTo>
                  <a:cubicBezTo>
                    <a:pt x="645" y="367"/>
                    <a:pt x="621" y="390"/>
                    <a:pt x="591" y="390"/>
                  </a:cubicBezTo>
                  <a:close/>
                  <a:moveTo>
                    <a:pt x="627" y="216"/>
                  </a:moveTo>
                  <a:cubicBezTo>
                    <a:pt x="612" y="216"/>
                    <a:pt x="598" y="203"/>
                    <a:pt x="598" y="188"/>
                  </a:cubicBezTo>
                  <a:cubicBezTo>
                    <a:pt x="598" y="172"/>
                    <a:pt x="612" y="160"/>
                    <a:pt x="627" y="160"/>
                  </a:cubicBezTo>
                  <a:cubicBezTo>
                    <a:pt x="643" y="160"/>
                    <a:pt x="656" y="172"/>
                    <a:pt x="656" y="188"/>
                  </a:cubicBezTo>
                  <a:cubicBezTo>
                    <a:pt x="656" y="203"/>
                    <a:pt x="643" y="216"/>
                    <a:pt x="627" y="216"/>
                  </a:cubicBezTo>
                  <a:close/>
                  <a:moveTo>
                    <a:pt x="696" y="281"/>
                  </a:moveTo>
                  <a:cubicBezTo>
                    <a:pt x="679" y="281"/>
                    <a:pt x="666" y="269"/>
                    <a:pt x="666" y="253"/>
                  </a:cubicBezTo>
                  <a:cubicBezTo>
                    <a:pt x="666" y="238"/>
                    <a:pt x="679" y="225"/>
                    <a:pt x="696" y="225"/>
                  </a:cubicBezTo>
                  <a:cubicBezTo>
                    <a:pt x="711" y="225"/>
                    <a:pt x="725" y="238"/>
                    <a:pt x="725" y="253"/>
                  </a:cubicBezTo>
                  <a:cubicBezTo>
                    <a:pt x="725" y="269"/>
                    <a:pt x="711" y="281"/>
                    <a:pt x="696" y="281"/>
                  </a:cubicBezTo>
                  <a:close/>
                  <a:moveTo>
                    <a:pt x="696" y="150"/>
                  </a:moveTo>
                  <a:cubicBezTo>
                    <a:pt x="679" y="150"/>
                    <a:pt x="666" y="138"/>
                    <a:pt x="666" y="122"/>
                  </a:cubicBezTo>
                  <a:cubicBezTo>
                    <a:pt x="666" y="107"/>
                    <a:pt x="679" y="94"/>
                    <a:pt x="696" y="94"/>
                  </a:cubicBezTo>
                  <a:cubicBezTo>
                    <a:pt x="711" y="94"/>
                    <a:pt x="725" y="107"/>
                    <a:pt x="725" y="122"/>
                  </a:cubicBezTo>
                  <a:cubicBezTo>
                    <a:pt x="725" y="138"/>
                    <a:pt x="711" y="150"/>
                    <a:pt x="696" y="150"/>
                  </a:cubicBezTo>
                  <a:close/>
                  <a:moveTo>
                    <a:pt x="763" y="216"/>
                  </a:moveTo>
                  <a:cubicBezTo>
                    <a:pt x="747" y="216"/>
                    <a:pt x="734" y="203"/>
                    <a:pt x="734" y="188"/>
                  </a:cubicBezTo>
                  <a:cubicBezTo>
                    <a:pt x="734" y="172"/>
                    <a:pt x="747" y="160"/>
                    <a:pt x="763" y="160"/>
                  </a:cubicBezTo>
                  <a:cubicBezTo>
                    <a:pt x="779" y="160"/>
                    <a:pt x="792" y="172"/>
                    <a:pt x="792" y="188"/>
                  </a:cubicBezTo>
                  <a:cubicBezTo>
                    <a:pt x="792" y="203"/>
                    <a:pt x="779" y="216"/>
                    <a:pt x="763" y="216"/>
                  </a:cubicBezTo>
                  <a:close/>
                </a:path>
              </a:pathLst>
            </a:custGeom>
            <a:solidFill>
              <a:schemeClr val="bg1"/>
            </a:solidFill>
            <a:ln>
              <a:solidFill>
                <a:schemeClr val="accent1">
                  <a:lumMod val="40000"/>
                  <a:lumOff val="60000"/>
                </a:schemeClr>
              </a:solidFill>
            </a:ln>
          </p:spPr>
          <p:txBody>
            <a:bodyPr vert="horz" wrap="square" lIns="93260" tIns="46630" rIns="93260" bIns="46630" numCol="1" anchor="t" anchorCtr="0" compatLnSpc="1">
              <a:prstTxWarp prst="textNoShape">
                <a:avLst/>
              </a:prstTxWarp>
            </a:bodyPr>
            <a:lstStyle/>
            <a:p>
              <a:endParaRPr lang="en-US" sz="2497"/>
            </a:p>
          </p:txBody>
        </p:sp>
      </p:grpSp>
      <p:sp>
        <p:nvSpPr>
          <p:cNvPr id="25" name="Rectangle 24"/>
          <p:cNvSpPr/>
          <p:nvPr/>
        </p:nvSpPr>
        <p:spPr bwMode="auto">
          <a:xfrm>
            <a:off x="0" y="4777442"/>
            <a:ext cx="12436475" cy="2217083"/>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Tuned to each form factor</a:t>
            </a:r>
          </a:p>
        </p:txBody>
      </p:sp>
      <p:grpSp>
        <p:nvGrpSpPr>
          <p:cNvPr id="24" name="Group 23"/>
          <p:cNvGrpSpPr/>
          <p:nvPr/>
        </p:nvGrpSpPr>
        <p:grpSpPr>
          <a:xfrm>
            <a:off x="238972" y="4813319"/>
            <a:ext cx="11922865" cy="1701781"/>
            <a:chOff x="238972" y="4813319"/>
            <a:chExt cx="11922865" cy="1701781"/>
          </a:xfrm>
        </p:grpSpPr>
        <p:sp>
          <p:nvSpPr>
            <p:cNvPr id="7" name="TextBox 6"/>
            <p:cNvSpPr txBox="1"/>
            <p:nvPr/>
          </p:nvSpPr>
          <p:spPr>
            <a:xfrm>
              <a:off x="238972" y="4813319"/>
              <a:ext cx="11922865" cy="1701430"/>
            </a:xfrm>
            <a:prstGeom prst="rect">
              <a:avLst/>
            </a:prstGeom>
            <a:solidFill>
              <a:schemeClr val="accent2"/>
            </a:solidFill>
          </p:spPr>
          <p:txBody>
            <a:bodyPr wrap="square" lIns="146304" tIns="91440" rIns="146304" bIns="91440" rtlCol="0">
              <a:noAutofit/>
            </a:bodyPr>
            <a:lstStyle/>
            <a:p>
              <a:pPr algn="ctr">
                <a:lnSpc>
                  <a:spcPct val="90000"/>
                </a:lnSpc>
                <a:spcBef>
                  <a:spcPts val="600"/>
                </a:spcBef>
              </a:pPr>
              <a:endParaRPr lang="en-US" sz="1600" dirty="0">
                <a:gradFill>
                  <a:gsLst>
                    <a:gs pos="5310">
                      <a:schemeClr val="bg1"/>
                    </a:gs>
                    <a:gs pos="39000">
                      <a:schemeClr val="bg1"/>
                    </a:gs>
                  </a:gsLst>
                  <a:lin ang="5400000" scaled="0"/>
                </a:gradFill>
              </a:endParaRPr>
            </a:p>
          </p:txBody>
        </p:sp>
        <p:grpSp>
          <p:nvGrpSpPr>
            <p:cNvPr id="23" name="Group 22"/>
            <p:cNvGrpSpPr/>
            <p:nvPr/>
          </p:nvGrpSpPr>
          <p:grpSpPr>
            <a:xfrm>
              <a:off x="4278968" y="4870820"/>
              <a:ext cx="3771860" cy="1644280"/>
              <a:chOff x="4732338" y="4870820"/>
              <a:chExt cx="3771860" cy="1644280"/>
            </a:xfrm>
          </p:grpSpPr>
          <p:sp>
            <p:nvSpPr>
              <p:cNvPr id="21" name="TextBox 20"/>
              <p:cNvSpPr txBox="1"/>
              <p:nvPr/>
            </p:nvSpPr>
            <p:spPr>
              <a:xfrm>
                <a:off x="6085329" y="4870820"/>
                <a:ext cx="2418869" cy="1644280"/>
              </a:xfrm>
              <a:prstGeom prst="rect">
                <a:avLst/>
              </a:prstGeom>
              <a:noFill/>
            </p:spPr>
            <p:txBody>
              <a:bodyPr wrap="none" lIns="146304" tIns="91440" rIns="146304" bIns="91440" rtlCol="0">
                <a:noAutofit/>
              </a:bodyPr>
              <a:lstStyle/>
              <a:p>
                <a:pPr algn="ctr">
                  <a:lnSpc>
                    <a:spcPct val="90000"/>
                  </a:lnSpc>
                  <a:spcBef>
                    <a:spcPts val="600"/>
                  </a:spcBef>
                </a:pPr>
                <a:r>
                  <a:rPr lang="en-US" sz="2400" dirty="0">
                    <a:gradFill>
                      <a:gsLst>
                        <a:gs pos="5310">
                          <a:schemeClr val="bg1"/>
                        </a:gs>
                        <a:gs pos="39000">
                          <a:schemeClr val="bg1"/>
                        </a:gs>
                      </a:gsLst>
                      <a:lin ang="5400000" scaled="0"/>
                    </a:gradFill>
                    <a:latin typeface="Segoe UI Semibold" panose="020B0702040204020203" pitchFamily="34" charset="0"/>
                    <a:cs typeface="Segoe UI Semibold" panose="020B0702040204020203" pitchFamily="34" charset="0"/>
                  </a:rPr>
                  <a:t>One core OS</a:t>
                </a:r>
              </a:p>
              <a:p>
                <a:pPr algn="ctr">
                  <a:lnSpc>
                    <a:spcPct val="90000"/>
                  </a:lnSpc>
                  <a:spcBef>
                    <a:spcPts val="900"/>
                  </a:spcBef>
                </a:pPr>
                <a:r>
                  <a:rPr lang="en-US" sz="1600" dirty="0">
                    <a:gradFill>
                      <a:gsLst>
                        <a:gs pos="5310">
                          <a:schemeClr val="bg1"/>
                        </a:gs>
                        <a:gs pos="39000">
                          <a:schemeClr val="bg1"/>
                        </a:gs>
                      </a:gsLst>
                      <a:lin ang="5400000" scaled="0"/>
                    </a:gradFill>
                  </a:rPr>
                  <a:t>Base OS</a:t>
                </a:r>
              </a:p>
              <a:p>
                <a:pPr algn="ctr">
                  <a:lnSpc>
                    <a:spcPct val="90000"/>
                  </a:lnSpc>
                  <a:spcBef>
                    <a:spcPts val="900"/>
                  </a:spcBef>
                </a:pPr>
                <a:r>
                  <a:rPr lang="en-US" sz="1600" dirty="0">
                    <a:gradFill>
                      <a:gsLst>
                        <a:gs pos="5310">
                          <a:schemeClr val="bg1"/>
                        </a:gs>
                        <a:gs pos="39000">
                          <a:schemeClr val="bg1"/>
                        </a:gs>
                      </a:gsLst>
                      <a:lin ang="5400000" scaled="0"/>
                    </a:gradFill>
                  </a:rPr>
                  <a:t>App and device platform</a:t>
                </a:r>
              </a:p>
              <a:p>
                <a:pPr algn="ctr">
                  <a:lnSpc>
                    <a:spcPct val="90000"/>
                  </a:lnSpc>
                  <a:spcBef>
                    <a:spcPts val="900"/>
                  </a:spcBef>
                </a:pPr>
                <a:r>
                  <a:rPr lang="en-US" sz="1600" dirty="0">
                    <a:gradFill>
                      <a:gsLst>
                        <a:gs pos="5310">
                          <a:schemeClr val="bg1"/>
                        </a:gs>
                        <a:gs pos="39000">
                          <a:schemeClr val="bg1"/>
                        </a:gs>
                      </a:gsLst>
                      <a:lin ang="5400000" scaled="0"/>
                    </a:gradFill>
                  </a:rPr>
                  <a:t>Runtimes and frameworks</a:t>
                </a:r>
              </a:p>
            </p:txBody>
          </p:sp>
          <p:sp>
            <p:nvSpPr>
              <p:cNvPr id="22" name="Freeform 21"/>
              <p:cNvSpPr>
                <a:spLocks noChangeAspect="1" noEditPoints="1"/>
              </p:cNvSpPr>
              <p:nvPr/>
            </p:nvSpPr>
            <p:spPr bwMode="black">
              <a:xfrm>
                <a:off x="4732338" y="5017436"/>
                <a:ext cx="1238691" cy="123365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dirty="0"/>
              </a:p>
            </p:txBody>
          </p:sp>
        </p:grpSp>
      </p:grpSp>
      <p:sp>
        <p:nvSpPr>
          <p:cNvPr id="29" name="TextBox 28"/>
          <p:cNvSpPr txBox="1"/>
          <p:nvPr/>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Tree>
    <p:extLst>
      <p:ext uri="{BB962C8B-B14F-4D97-AF65-F5344CB8AC3E}">
        <p14:creationId xmlns:p14="http://schemas.microsoft.com/office/powerpoint/2010/main" val="1704938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20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650" fill="hold"/>
                                        <p:tgtEl>
                                          <p:spTgt spid="13"/>
                                        </p:tgtEl>
                                        <p:attrNameLst>
                                          <p:attrName>ppt_x</p:attrName>
                                        </p:attrNameLst>
                                      </p:cBhvr>
                                      <p:tavLst>
                                        <p:tav tm="0">
                                          <p:val>
                                            <p:strVal val="#ppt_x"/>
                                          </p:val>
                                        </p:tav>
                                        <p:tav tm="100000">
                                          <p:val>
                                            <p:strVal val="#ppt_x"/>
                                          </p:val>
                                        </p:tav>
                                      </p:tavLst>
                                    </p:anim>
                                    <p:anim calcmode="lin" valueType="num">
                                      <p:cBhvr additive="base">
                                        <p:cTn id="8" dur="65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0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650" fill="hold"/>
                                        <p:tgtEl>
                                          <p:spTgt spid="19"/>
                                        </p:tgtEl>
                                        <p:attrNameLst>
                                          <p:attrName>ppt_x</p:attrName>
                                        </p:attrNameLst>
                                      </p:cBhvr>
                                      <p:tavLst>
                                        <p:tav tm="0">
                                          <p:val>
                                            <p:strVal val="#ppt_x"/>
                                          </p:val>
                                        </p:tav>
                                        <p:tav tm="100000">
                                          <p:val>
                                            <p:strVal val="#ppt_x"/>
                                          </p:val>
                                        </p:tav>
                                      </p:tavLst>
                                    </p:anim>
                                    <p:anim calcmode="lin" valueType="num">
                                      <p:cBhvr additive="base">
                                        <p:cTn id="12" dur="65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20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650" fill="hold"/>
                                        <p:tgtEl>
                                          <p:spTgt spid="20"/>
                                        </p:tgtEl>
                                        <p:attrNameLst>
                                          <p:attrName>ppt_x</p:attrName>
                                        </p:attrNameLst>
                                      </p:cBhvr>
                                      <p:tavLst>
                                        <p:tav tm="0">
                                          <p:val>
                                            <p:strVal val="#ppt_x"/>
                                          </p:val>
                                        </p:tav>
                                        <p:tav tm="100000">
                                          <p:val>
                                            <p:strVal val="#ppt_x"/>
                                          </p:val>
                                        </p:tav>
                                      </p:tavLst>
                                    </p:anim>
                                    <p:anim calcmode="lin" valueType="num">
                                      <p:cBhvr additive="base">
                                        <p:cTn id="16" dur="65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7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650" fill="hold"/>
                                        <p:tgtEl>
                                          <p:spTgt spid="6"/>
                                        </p:tgtEl>
                                        <p:attrNameLst>
                                          <p:attrName>ppt_x</p:attrName>
                                        </p:attrNameLst>
                                      </p:cBhvr>
                                      <p:tavLst>
                                        <p:tav tm="0">
                                          <p:val>
                                            <p:strVal val="#ppt_x"/>
                                          </p:val>
                                        </p:tav>
                                        <p:tav tm="100000">
                                          <p:val>
                                            <p:strVal val="#ppt_x"/>
                                          </p:val>
                                        </p:tav>
                                      </p:tavLst>
                                    </p:anim>
                                    <p:anim calcmode="lin" valueType="num">
                                      <p:cBhvr additive="base">
                                        <p:cTn id="20" dur="650" fill="hold"/>
                                        <p:tgtEl>
                                          <p:spTgt spid="6"/>
                                        </p:tgtEl>
                                        <p:attrNameLst>
                                          <p:attrName>ppt_y</p:attrName>
                                        </p:attrNameLst>
                                      </p:cBhvr>
                                      <p:tavLst>
                                        <p:tav tm="0">
                                          <p:val>
                                            <p:strVal val="1+#ppt_h/2"/>
                                          </p:val>
                                        </p:tav>
                                        <p:tav tm="100000">
                                          <p:val>
                                            <p:strVal val="#ppt_y"/>
                                          </p:val>
                                        </p:tav>
                                      </p:tavLst>
                                    </p:anim>
                                  </p:childTnLst>
                                </p:cTn>
                              </p:par>
                            </p:childTnLst>
                          </p:cTn>
                        </p:par>
                        <p:par>
                          <p:cTn id="21" fill="hold">
                            <p:stCondLst>
                              <p:cond delay="2350"/>
                            </p:stCondLst>
                            <p:childTnLst>
                              <p:par>
                                <p:cTn id="22" presetID="2" presetClass="entr" presetSubtype="4" decel="100000" fill="hold" nodeType="afterEffect">
                                  <p:stCondLst>
                                    <p:cond delay="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500" fill="hold"/>
                                        <p:tgtEl>
                                          <p:spTgt spid="24"/>
                                        </p:tgtEl>
                                        <p:attrNameLst>
                                          <p:attrName>ppt_x</p:attrName>
                                        </p:attrNameLst>
                                      </p:cBhvr>
                                      <p:tavLst>
                                        <p:tav tm="0">
                                          <p:val>
                                            <p:strVal val="#ppt_x"/>
                                          </p:val>
                                        </p:tav>
                                        <p:tav tm="100000">
                                          <p:val>
                                            <p:strVal val="#ppt_x"/>
                                          </p:val>
                                        </p:tav>
                                      </p:tavLst>
                                    </p:anim>
                                    <p:anim calcmode="lin" valueType="num">
                                      <p:cBhvr additive="base">
                                        <p:cTn id="25"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THENA.CUSTOMXMLID" val="{C556B207-714A-467E-AC42-E37FA114FFC3}"/>
  <p:tag name="ATHENA.CUSTOMXMLCONTENT" val="&lt;?xml version=&quot;1.0&quot;?&gt;&lt;athena xmlns=&quot;http://schemas.microsoft.com/edu/athena&quot; version=&quot;0.1.3396.0&quot;&gt;&lt;ink scale=&quot;0.5713244&quot;&gt;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lt;/ink&gt;&lt;/athena&gt;"/>
</p:tagLst>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Props1.xml><?xml version="1.0" encoding="utf-8"?>
<ds:datastoreItem xmlns:ds="http://schemas.openxmlformats.org/officeDocument/2006/customXml" ds:itemID="{AB748CBD-0949-444B-9600-75CD9A8FAB3E}">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1593</Words>
  <Application>Microsoft Office PowerPoint</Application>
  <PresentationFormat>Custom</PresentationFormat>
  <Paragraphs>255</Paragraphs>
  <Slides>20</Slides>
  <Notes>17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vt:lpstr>
      <vt:lpstr>Calibri</vt:lpstr>
      <vt:lpstr>Consolas</vt:lpstr>
      <vt:lpstr>Segoe UI</vt:lpstr>
      <vt:lpstr>Segoe UI Black</vt:lpstr>
      <vt:lpstr>Segoe UI Light</vt:lpstr>
      <vt:lpstr>Segoe UI Semibold</vt:lpstr>
      <vt:lpstr>Segoe UI Semilight</vt:lpstr>
      <vt:lpstr>Wingdings</vt:lpstr>
      <vt:lpstr>Office 365 PPT Template - 2017</vt:lpstr>
      <vt:lpstr>Build Universal Windows Platform Apps with the Microsoft Graph</vt:lpstr>
      <vt:lpstr>Building Microsoft  Graph applications</vt:lpstr>
      <vt:lpstr>Microsoft 365 Platform</vt:lpstr>
      <vt:lpstr>Microsoft Graph Gateway to your data in the Microsoft-cloud  </vt:lpstr>
      <vt:lpstr>Azure AD OAuth in Microsoft 365</vt:lpstr>
      <vt:lpstr>Single authentication flow for Office 365</vt:lpstr>
      <vt:lpstr>A bigger opportunity with one Windows… </vt:lpstr>
      <vt:lpstr>…and one app platform</vt:lpstr>
      <vt:lpstr>Tuned to each form factor</vt:lpstr>
      <vt:lpstr>Adaptive UX Same code, same controls, optimized layout</vt:lpstr>
      <vt:lpstr>Tailored experiences Based on a set of adaptive control and enable an experience tailored to the device</vt:lpstr>
      <vt:lpstr>One binary for every device</vt:lpstr>
      <vt:lpstr>Universal Windows Platform</vt:lpstr>
      <vt:lpstr>Platform extensions</vt:lpstr>
      <vt:lpstr>Creating a UWP application</vt:lpstr>
      <vt:lpstr>Process of Creating a UWP application</vt:lpstr>
      <vt:lpstr>Create Universal Windows Platform Applications</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2018-06-19T16:46:27Z</dcterms:modified>
</cp:coreProperties>
</file>